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119" r:id="rId1"/>
  </p:sldMasterIdLst>
  <p:notesMasterIdLst>
    <p:notesMasterId r:id="rId24"/>
  </p:notesMasterIdLst>
  <p:handoutMasterIdLst>
    <p:handoutMasterId r:id="rId25"/>
  </p:handoutMasterIdLst>
  <p:sldIdLst>
    <p:sldId id="258" r:id="rId2"/>
    <p:sldId id="260" r:id="rId3"/>
    <p:sldId id="263" r:id="rId4"/>
    <p:sldId id="274" r:id="rId5"/>
    <p:sldId id="270" r:id="rId6"/>
    <p:sldId id="271" r:id="rId7"/>
    <p:sldId id="272" r:id="rId8"/>
    <p:sldId id="261" r:id="rId9"/>
    <p:sldId id="269" r:id="rId10"/>
    <p:sldId id="268" r:id="rId11"/>
    <p:sldId id="265" r:id="rId12"/>
    <p:sldId id="262" r:id="rId13"/>
    <p:sldId id="264" r:id="rId14"/>
    <p:sldId id="266" r:id="rId15"/>
    <p:sldId id="267" r:id="rId16"/>
    <p:sldId id="285" r:id="rId17"/>
    <p:sldId id="286" r:id="rId18"/>
    <p:sldId id="287" r:id="rId19"/>
    <p:sldId id="288" r:id="rId20"/>
    <p:sldId id="290" r:id="rId21"/>
    <p:sldId id="291" r:id="rId22"/>
    <p:sldId id="292" r:id="rId23"/>
  </p:sldIdLst>
  <p:sldSz cx="11522075" cy="6480175"/>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041" userDrawn="1">
          <p15:clr>
            <a:srgbClr val="A4A3A4"/>
          </p15:clr>
        </p15:guide>
        <p15:guide id="2" pos="362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878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0" autoAdjust="0"/>
    <p:restoredTop sz="95179" autoAdjust="0"/>
  </p:normalViewPr>
  <p:slideViewPr>
    <p:cSldViewPr snapToGrid="0" snapToObjects="1">
      <p:cViewPr varScale="1">
        <p:scale>
          <a:sx n="72" d="100"/>
          <a:sy n="72" d="100"/>
        </p:scale>
        <p:origin x="66" y="204"/>
      </p:cViewPr>
      <p:guideLst>
        <p:guide orient="horz" pos="2041"/>
        <p:guide pos="362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A558F56-A152-4B94-B2B1-0FB5F6FAB6E0}" type="datetime1">
              <a:rPr lang="en-US" smtClean="0"/>
              <a:t>7/28/2016</a:t>
            </a:fld>
            <a:endParaRPr lang="nl-NL"/>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211FAA-12C6-4609-A4DB-345B290BBCC5}" type="slidenum">
              <a:rPr lang="nl-NL" smtClean="0"/>
              <a:t>‹#›</a:t>
            </a:fld>
            <a:endParaRPr lang="nl-NL"/>
          </a:p>
        </p:txBody>
      </p:sp>
    </p:spTree>
    <p:extLst>
      <p:ext uri="{BB962C8B-B14F-4D97-AF65-F5344CB8AC3E}">
        <p14:creationId xmlns:p14="http://schemas.microsoft.com/office/powerpoint/2010/main" val="2657507445"/>
      </p:ext>
    </p:extLst>
  </p:cSld>
  <p:clrMap bg1="lt1" tx1="dk1" bg2="lt2" tx2="dk2" accent1="accent1" accent2="accent2" accent3="accent3" accent4="accent4" accent5="accent5" accent6="accent6" hlink="hlink" folHlink="folHlink"/>
  <p:hf hdr="0" ftr="0"/>
</p:handoutMaster>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0.png>
</file>

<file path=ppt/media/image21.png>
</file>

<file path=ppt/media/image22.png>
</file>

<file path=ppt/media/image23.pn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1CD35C-2792-4B12-9991-48EE05C7E4D6}" type="datetime1">
              <a:rPr lang="en-US" smtClean="0"/>
              <a:t>7/28/2016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07E49F-9293-42FB-810B-25F3A9532605}" type="slidenum">
              <a:rPr lang="en-US"/>
              <a:t>‹#›</a:t>
            </a:fld>
            <a:endParaRPr lang="en-US"/>
          </a:p>
        </p:txBody>
      </p:sp>
    </p:spTree>
    <p:extLst>
      <p:ext uri="{BB962C8B-B14F-4D97-AF65-F5344CB8AC3E}">
        <p14:creationId xmlns:p14="http://schemas.microsoft.com/office/powerpoint/2010/main" val="168498616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M [? min]</a:t>
            </a:r>
          </a:p>
          <a:p>
            <a:pPr rtl="0"/>
            <a:r>
              <a:rPr lang="en-US" sz="1200" b="0" i="0" u="none" strike="noStrike" kern="1200" dirty="0" smtClean="0">
                <a:solidFill>
                  <a:schemeClr val="tx1"/>
                </a:solidFill>
                <a:effectLst/>
                <a:latin typeface="+mn-lt"/>
                <a:ea typeface="+mn-ea"/>
                <a:cs typeface="+mn-cs"/>
              </a:rPr>
              <a:t>the presentation consist of the following part </a:t>
            </a:r>
            <a:endParaRPr lang="en-US" b="0" dirty="0" smtClean="0">
              <a:effectLst/>
            </a:endParaRPr>
          </a:p>
          <a:p>
            <a:pPr rtl="0"/>
            <a:r>
              <a:rPr lang="en-US" b="0" dirty="0" smtClean="0">
                <a:effectLst/>
              </a:rPr>
              <a:t/>
            </a:r>
            <a:br>
              <a:rPr lang="en-US" b="0" dirty="0" smtClean="0">
                <a:effectLst/>
              </a:rPr>
            </a:br>
            <a:r>
              <a:rPr lang="en-US" sz="1200" b="0" i="0" u="none" strike="noStrike" kern="1200" dirty="0" smtClean="0">
                <a:solidFill>
                  <a:schemeClr val="tx1"/>
                </a:solidFill>
                <a:effectLst/>
                <a:latin typeface="+mn-lt"/>
                <a:ea typeface="+mn-ea"/>
                <a:cs typeface="+mn-cs"/>
              </a:rPr>
              <a:t>thereafter the developed model will be discussed. </a:t>
            </a:r>
            <a:endParaRPr lang="en-US" b="0" dirty="0" smtClean="0">
              <a:effectLst/>
            </a:endParaRPr>
          </a:p>
          <a:p>
            <a:pPr rtl="0"/>
            <a:r>
              <a:rPr lang="en-US" b="0" dirty="0" smtClean="0">
                <a:effectLst/>
              </a:rPr>
              <a:t/>
            </a:r>
            <a:br>
              <a:rPr lang="en-US" b="0" dirty="0" smtClean="0">
                <a:effectLst/>
              </a:rPr>
            </a:br>
            <a:r>
              <a:rPr lang="en-US" b="0" dirty="0" smtClean="0">
                <a:effectLst/>
              </a:rPr>
              <a:t/>
            </a:r>
            <a:br>
              <a:rPr lang="en-US" b="0" dirty="0" smtClean="0">
                <a:effectLst/>
              </a:rPr>
            </a:br>
            <a:r>
              <a:rPr lang="en-US" b="0" dirty="0" smtClean="0">
                <a:effectLst/>
              </a:rPr>
              <a:t/>
            </a:r>
            <a:br>
              <a:rPr lang="en-US" b="0" dirty="0" smtClean="0">
                <a:effectLst/>
              </a:rPr>
            </a:br>
            <a:r>
              <a:rPr lang="en-US" sz="1200" b="0" i="0" u="none" strike="noStrike" kern="1200" dirty="0" smtClean="0">
                <a:solidFill>
                  <a:schemeClr val="tx1"/>
                </a:solidFill>
                <a:effectLst/>
                <a:latin typeface="+mn-lt"/>
                <a:ea typeface="+mn-ea"/>
                <a:cs typeface="+mn-cs"/>
              </a:rPr>
              <a:t>Introduction</a:t>
            </a:r>
            <a:endParaRPr lang="en-US" b="0" dirty="0" smtClean="0">
              <a:effectLst/>
            </a:endParaRPr>
          </a:p>
          <a:p>
            <a:pPr rtl="0"/>
            <a:r>
              <a:rPr lang="en-US" sz="1200" b="0" i="0" u="none" strike="noStrike" kern="1200" dirty="0" smtClean="0">
                <a:solidFill>
                  <a:schemeClr val="tx1"/>
                </a:solidFill>
                <a:effectLst/>
                <a:latin typeface="+mn-lt"/>
                <a:ea typeface="+mn-ea"/>
                <a:cs typeface="+mn-cs"/>
              </a:rPr>
              <a:t>Good Afternoon. Welcome to our bachelor thesis presentation. My name is Marienne Faro and this is Tim Gebraad. Like you could have seen from the title we are going to talk about transmission at nanoscale.</a:t>
            </a:r>
            <a:endParaRPr lang="en-US" b="0" dirty="0" smtClean="0">
              <a:effectLst/>
            </a:endParaRPr>
          </a:p>
          <a:p>
            <a:pPr rtl="0"/>
            <a:r>
              <a:rPr lang="en-US" b="0" dirty="0" smtClean="0">
                <a:effectLst/>
              </a:rPr>
              <a:t/>
            </a:r>
            <a:br>
              <a:rPr lang="en-US" b="0" dirty="0" smtClean="0">
                <a:effectLst/>
              </a:rPr>
            </a:br>
            <a:r>
              <a:rPr lang="en-US" b="0" dirty="0" smtClean="0">
                <a:effectLst/>
              </a:rPr>
              <a:t/>
            </a:r>
            <a:br>
              <a:rPr lang="en-US" b="0" dirty="0" smtClean="0">
                <a:effectLst/>
              </a:rPr>
            </a:br>
            <a:r>
              <a:rPr lang="en-US" sz="1200" b="0" i="0" u="none" strike="noStrike" kern="1200" dirty="0" smtClean="0">
                <a:solidFill>
                  <a:schemeClr val="tx1"/>
                </a:solidFill>
                <a:effectLst/>
                <a:latin typeface="+mn-lt"/>
                <a:ea typeface="+mn-ea"/>
                <a:cs typeface="+mn-cs"/>
              </a:rPr>
              <a:t>Specifically, we are going to talk about transmission of graphene.  The interest in graphene rises from its 2D crystal structure. Graphene can be reduced to very small structures without losing its electronic properties and the possibility to control the mobility of the electrons by an induced voltage. This property of graphene gives it enormous potential for technological applications. </a:t>
            </a:r>
            <a:endParaRPr lang="en-US" b="0" dirty="0" smtClean="0">
              <a:effectLst/>
            </a:endParaRPr>
          </a:p>
          <a:p>
            <a:pPr rtl="0"/>
            <a:r>
              <a:rPr lang="en-US" b="0" dirty="0" smtClean="0">
                <a:effectLst/>
              </a:rPr>
              <a:t/>
            </a:r>
            <a:br>
              <a:rPr lang="en-US" b="0" dirty="0" smtClean="0">
                <a:effectLst/>
              </a:rPr>
            </a:br>
            <a:r>
              <a:rPr lang="en-US" sz="1200" b="0" i="0" u="none" strike="noStrike" kern="1200" dirty="0" smtClean="0">
                <a:solidFill>
                  <a:schemeClr val="tx1"/>
                </a:solidFill>
                <a:effectLst/>
                <a:latin typeface="+mn-lt"/>
                <a:ea typeface="+mn-ea"/>
                <a:cs typeface="+mn-cs"/>
              </a:rPr>
              <a:t>We want to study the effect of doping the molecules with nitrogen and boron. </a:t>
            </a:r>
            <a:endParaRPr lang="en-US" b="0" dirty="0" smtClean="0">
              <a:effectLst/>
            </a:endParaRPr>
          </a:p>
          <a:p>
            <a:pPr rtl="0"/>
            <a:r>
              <a:rPr lang="en-US" sz="1200" b="0" i="0" u="none" strike="noStrike" kern="1200" dirty="0" smtClean="0">
                <a:solidFill>
                  <a:schemeClr val="tx1"/>
                </a:solidFill>
                <a:effectLst/>
                <a:latin typeface="+mn-lt"/>
                <a:ea typeface="+mn-ea"/>
                <a:cs typeface="+mn-cs"/>
              </a:rPr>
              <a:t>specifically we want to study the junction between doping with these two impurities, which form a p-n junction. The conventional diode is based on this unction. We want to look at the I-V curves from these junctions to conclude if they depict diode like </a:t>
            </a:r>
            <a:r>
              <a:rPr lang="en-US" sz="1200" b="0" i="0" u="none" strike="noStrike" kern="1200" dirty="0" err="1" smtClean="0">
                <a:solidFill>
                  <a:schemeClr val="tx1"/>
                </a:solidFill>
                <a:effectLst/>
                <a:latin typeface="+mn-lt"/>
                <a:ea typeface="+mn-ea"/>
                <a:cs typeface="+mn-cs"/>
              </a:rPr>
              <a:t>behaviour</a:t>
            </a:r>
            <a:r>
              <a:rPr lang="en-US" sz="1200" b="0" i="0" u="none" strike="noStrike" kern="1200" dirty="0" smtClean="0">
                <a:solidFill>
                  <a:schemeClr val="tx1"/>
                </a:solidFill>
                <a:effectLst/>
                <a:latin typeface="+mn-lt"/>
                <a:ea typeface="+mn-ea"/>
                <a:cs typeface="+mn-cs"/>
              </a:rPr>
              <a:t>.</a:t>
            </a:r>
            <a:endParaRPr lang="en-US" b="0" dirty="0" smtClean="0">
              <a:effectLst/>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1</a:t>
            </a:fld>
            <a:endParaRPr lang="en-US"/>
          </a:p>
        </p:txBody>
      </p:sp>
      <p:sp>
        <p:nvSpPr>
          <p:cNvPr id="5" name="Date Placeholder 4"/>
          <p:cNvSpPr>
            <a:spLocks noGrp="1"/>
          </p:cNvSpPr>
          <p:nvPr>
            <p:ph type="dt" idx="11"/>
          </p:nvPr>
        </p:nvSpPr>
        <p:spPr/>
        <p:txBody>
          <a:bodyPr/>
          <a:lstStyle/>
          <a:p>
            <a:fld id="{C0E79EAD-826D-448F-A2A9-E61BCD492657}" type="datetime1">
              <a:rPr lang="en-US" smtClean="0"/>
              <a:t>7/28/2016</a:t>
            </a:fld>
            <a:endParaRPr lang="en-US"/>
          </a:p>
        </p:txBody>
      </p:sp>
    </p:spTree>
    <p:extLst>
      <p:ext uri="{BB962C8B-B14F-4D97-AF65-F5344CB8AC3E}">
        <p14:creationId xmlns:p14="http://schemas.microsoft.com/office/powerpoint/2010/main" val="36438457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10</a:t>
            </a:fld>
            <a:endParaRPr lang="en-US"/>
          </a:p>
        </p:txBody>
      </p:sp>
      <p:sp>
        <p:nvSpPr>
          <p:cNvPr id="5" name="Date Placeholder 4"/>
          <p:cNvSpPr>
            <a:spLocks noGrp="1"/>
          </p:cNvSpPr>
          <p:nvPr>
            <p:ph type="dt" idx="11"/>
          </p:nvPr>
        </p:nvSpPr>
        <p:spPr/>
        <p:txBody>
          <a:bodyPr/>
          <a:lstStyle/>
          <a:p>
            <a:fld id="{BD33FB8D-BB78-471F-87E1-A442F8B780BA}" type="datetime1">
              <a:rPr lang="en-US" smtClean="0"/>
              <a:t>7/28/2016</a:t>
            </a:fld>
            <a:endParaRPr lang="en-US"/>
          </a:p>
        </p:txBody>
      </p:sp>
    </p:spTree>
    <p:extLst>
      <p:ext uri="{BB962C8B-B14F-4D97-AF65-F5344CB8AC3E}">
        <p14:creationId xmlns:p14="http://schemas.microsoft.com/office/powerpoint/2010/main" val="17296062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11</a:t>
            </a:fld>
            <a:endParaRPr lang="en-US"/>
          </a:p>
        </p:txBody>
      </p:sp>
      <p:sp>
        <p:nvSpPr>
          <p:cNvPr id="5" name="Date Placeholder 4"/>
          <p:cNvSpPr>
            <a:spLocks noGrp="1"/>
          </p:cNvSpPr>
          <p:nvPr>
            <p:ph type="dt" idx="11"/>
          </p:nvPr>
        </p:nvSpPr>
        <p:spPr/>
        <p:txBody>
          <a:bodyPr/>
          <a:lstStyle/>
          <a:p>
            <a:fld id="{AC495F69-FE9A-4174-B0AB-C1F4D00AD9B3}" type="datetime1">
              <a:rPr lang="en-US" smtClean="0"/>
              <a:t>7/28/2016</a:t>
            </a:fld>
            <a:endParaRPr lang="en-US"/>
          </a:p>
        </p:txBody>
      </p:sp>
    </p:spTree>
    <p:extLst>
      <p:ext uri="{BB962C8B-B14F-4D97-AF65-F5344CB8AC3E}">
        <p14:creationId xmlns:p14="http://schemas.microsoft.com/office/powerpoint/2010/main" val="42786453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12</a:t>
            </a:fld>
            <a:endParaRPr lang="en-US"/>
          </a:p>
        </p:txBody>
      </p:sp>
      <p:sp>
        <p:nvSpPr>
          <p:cNvPr id="5" name="Date Placeholder 4"/>
          <p:cNvSpPr>
            <a:spLocks noGrp="1"/>
          </p:cNvSpPr>
          <p:nvPr>
            <p:ph type="dt" idx="11"/>
          </p:nvPr>
        </p:nvSpPr>
        <p:spPr/>
        <p:txBody>
          <a:bodyPr/>
          <a:lstStyle/>
          <a:p>
            <a:fld id="{B65E0DF6-052C-46AE-AE12-029D8240572C}" type="datetime1">
              <a:rPr lang="en-US" smtClean="0"/>
              <a:t>7/28/2016</a:t>
            </a:fld>
            <a:endParaRPr lang="en-US"/>
          </a:p>
        </p:txBody>
      </p:sp>
    </p:spTree>
    <p:extLst>
      <p:ext uri="{BB962C8B-B14F-4D97-AF65-F5344CB8AC3E}">
        <p14:creationId xmlns:p14="http://schemas.microsoft.com/office/powerpoint/2010/main" val="8661696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13</a:t>
            </a:fld>
            <a:endParaRPr lang="en-US"/>
          </a:p>
        </p:txBody>
      </p:sp>
      <p:sp>
        <p:nvSpPr>
          <p:cNvPr id="5" name="Date Placeholder 4"/>
          <p:cNvSpPr>
            <a:spLocks noGrp="1"/>
          </p:cNvSpPr>
          <p:nvPr>
            <p:ph type="dt" idx="11"/>
          </p:nvPr>
        </p:nvSpPr>
        <p:spPr/>
        <p:txBody>
          <a:bodyPr/>
          <a:lstStyle/>
          <a:p>
            <a:fld id="{9933CDC4-7AF6-48CE-9943-E509982499EB}" type="datetime1">
              <a:rPr lang="en-US" smtClean="0"/>
              <a:t>7/28/2016</a:t>
            </a:fld>
            <a:endParaRPr lang="en-US"/>
          </a:p>
        </p:txBody>
      </p:sp>
    </p:spTree>
    <p:extLst>
      <p:ext uri="{BB962C8B-B14F-4D97-AF65-F5344CB8AC3E}">
        <p14:creationId xmlns:p14="http://schemas.microsoft.com/office/powerpoint/2010/main" val="36091984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14</a:t>
            </a:fld>
            <a:endParaRPr lang="en-US"/>
          </a:p>
        </p:txBody>
      </p:sp>
      <p:sp>
        <p:nvSpPr>
          <p:cNvPr id="5" name="Date Placeholder 4"/>
          <p:cNvSpPr>
            <a:spLocks noGrp="1"/>
          </p:cNvSpPr>
          <p:nvPr>
            <p:ph type="dt" idx="11"/>
          </p:nvPr>
        </p:nvSpPr>
        <p:spPr/>
        <p:txBody>
          <a:bodyPr/>
          <a:lstStyle/>
          <a:p>
            <a:fld id="{B7CB0AD1-5399-4479-9989-691C827D446C}" type="datetime1">
              <a:rPr lang="en-US" smtClean="0"/>
              <a:t>7/28/2016</a:t>
            </a:fld>
            <a:endParaRPr lang="en-US"/>
          </a:p>
        </p:txBody>
      </p:sp>
    </p:spTree>
    <p:extLst>
      <p:ext uri="{BB962C8B-B14F-4D97-AF65-F5344CB8AC3E}">
        <p14:creationId xmlns:p14="http://schemas.microsoft.com/office/powerpoint/2010/main" val="31815711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15</a:t>
            </a:fld>
            <a:endParaRPr lang="en-US"/>
          </a:p>
        </p:txBody>
      </p:sp>
      <p:sp>
        <p:nvSpPr>
          <p:cNvPr id="5" name="Date Placeholder 4"/>
          <p:cNvSpPr>
            <a:spLocks noGrp="1"/>
          </p:cNvSpPr>
          <p:nvPr>
            <p:ph type="dt" idx="11"/>
          </p:nvPr>
        </p:nvSpPr>
        <p:spPr/>
        <p:txBody>
          <a:bodyPr/>
          <a:lstStyle/>
          <a:p>
            <a:fld id="{6BFEE9A3-E32A-493F-9D06-A0E9E84ED37D}" type="datetime1">
              <a:rPr lang="en-US" smtClean="0"/>
              <a:t>7/28/2016</a:t>
            </a:fld>
            <a:endParaRPr lang="en-US"/>
          </a:p>
        </p:txBody>
      </p:sp>
    </p:spTree>
    <p:extLst>
      <p:ext uri="{BB962C8B-B14F-4D97-AF65-F5344CB8AC3E}">
        <p14:creationId xmlns:p14="http://schemas.microsoft.com/office/powerpoint/2010/main" val="3712255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16</a:t>
            </a:fld>
            <a:endParaRPr lang="en-US"/>
          </a:p>
        </p:txBody>
      </p:sp>
      <p:sp>
        <p:nvSpPr>
          <p:cNvPr id="5" name="Date Placeholder 4"/>
          <p:cNvSpPr>
            <a:spLocks noGrp="1"/>
          </p:cNvSpPr>
          <p:nvPr>
            <p:ph type="dt" idx="11"/>
          </p:nvPr>
        </p:nvSpPr>
        <p:spPr/>
        <p:txBody>
          <a:bodyPr/>
          <a:lstStyle/>
          <a:p>
            <a:fld id="{220A9DF8-7D28-4CCA-8931-4DDE0AC3ACC2}" type="datetime1">
              <a:rPr lang="en-US" smtClean="0"/>
              <a:t>7/28/2016</a:t>
            </a:fld>
            <a:endParaRPr lang="en-US"/>
          </a:p>
        </p:txBody>
      </p:sp>
    </p:spTree>
    <p:extLst>
      <p:ext uri="{BB962C8B-B14F-4D97-AF65-F5344CB8AC3E}">
        <p14:creationId xmlns:p14="http://schemas.microsoft.com/office/powerpoint/2010/main" val="34756294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17</a:t>
            </a:fld>
            <a:endParaRPr lang="en-US"/>
          </a:p>
        </p:txBody>
      </p:sp>
      <p:sp>
        <p:nvSpPr>
          <p:cNvPr id="5" name="Date Placeholder 4"/>
          <p:cNvSpPr>
            <a:spLocks noGrp="1"/>
          </p:cNvSpPr>
          <p:nvPr>
            <p:ph type="dt" idx="11"/>
          </p:nvPr>
        </p:nvSpPr>
        <p:spPr/>
        <p:txBody>
          <a:bodyPr/>
          <a:lstStyle/>
          <a:p>
            <a:fld id="{0B2A69B4-8C5B-4479-82B3-258274037605}" type="datetime1">
              <a:rPr lang="en-US" smtClean="0"/>
              <a:t>7/28/2016</a:t>
            </a:fld>
            <a:endParaRPr lang="en-US"/>
          </a:p>
        </p:txBody>
      </p:sp>
    </p:spTree>
    <p:extLst>
      <p:ext uri="{BB962C8B-B14F-4D97-AF65-F5344CB8AC3E}">
        <p14:creationId xmlns:p14="http://schemas.microsoft.com/office/powerpoint/2010/main" val="32859228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18</a:t>
            </a:fld>
            <a:endParaRPr lang="en-US"/>
          </a:p>
        </p:txBody>
      </p:sp>
      <p:sp>
        <p:nvSpPr>
          <p:cNvPr id="5" name="Date Placeholder 4"/>
          <p:cNvSpPr>
            <a:spLocks noGrp="1"/>
          </p:cNvSpPr>
          <p:nvPr>
            <p:ph type="dt" idx="11"/>
          </p:nvPr>
        </p:nvSpPr>
        <p:spPr/>
        <p:txBody>
          <a:bodyPr/>
          <a:lstStyle/>
          <a:p>
            <a:fld id="{09F7F722-48E8-4CAD-ABBC-F293DB028E69}" type="datetime1">
              <a:rPr lang="en-US" smtClean="0"/>
              <a:t>7/28/2016</a:t>
            </a:fld>
            <a:endParaRPr lang="en-US"/>
          </a:p>
        </p:txBody>
      </p:sp>
    </p:spTree>
    <p:extLst>
      <p:ext uri="{BB962C8B-B14F-4D97-AF65-F5344CB8AC3E}">
        <p14:creationId xmlns:p14="http://schemas.microsoft.com/office/powerpoint/2010/main" val="22899517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19</a:t>
            </a:fld>
            <a:endParaRPr lang="en-US"/>
          </a:p>
        </p:txBody>
      </p:sp>
      <p:sp>
        <p:nvSpPr>
          <p:cNvPr id="5" name="Date Placeholder 4"/>
          <p:cNvSpPr>
            <a:spLocks noGrp="1"/>
          </p:cNvSpPr>
          <p:nvPr>
            <p:ph type="dt" idx="11"/>
          </p:nvPr>
        </p:nvSpPr>
        <p:spPr/>
        <p:txBody>
          <a:bodyPr/>
          <a:lstStyle/>
          <a:p>
            <a:fld id="{C1D2A050-FCF3-4180-8695-0F2956C12008}" type="datetime1">
              <a:rPr lang="en-US" smtClean="0"/>
              <a:t>7/28/2016</a:t>
            </a:fld>
            <a:endParaRPr lang="en-US"/>
          </a:p>
        </p:txBody>
      </p:sp>
    </p:spTree>
    <p:extLst>
      <p:ext uri="{BB962C8B-B14F-4D97-AF65-F5344CB8AC3E}">
        <p14:creationId xmlns:p14="http://schemas.microsoft.com/office/powerpoint/2010/main" val="26894551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2</a:t>
            </a:fld>
            <a:endParaRPr lang="en-US"/>
          </a:p>
        </p:txBody>
      </p:sp>
      <p:sp>
        <p:nvSpPr>
          <p:cNvPr id="5" name="Date Placeholder 4"/>
          <p:cNvSpPr>
            <a:spLocks noGrp="1"/>
          </p:cNvSpPr>
          <p:nvPr>
            <p:ph type="dt" idx="11"/>
          </p:nvPr>
        </p:nvSpPr>
        <p:spPr/>
        <p:txBody>
          <a:bodyPr/>
          <a:lstStyle/>
          <a:p>
            <a:fld id="{D63998E9-8E32-46AA-BF50-4DD6C1295CFF}" type="datetime1">
              <a:rPr lang="en-US" smtClean="0"/>
              <a:t>7/28/2016</a:t>
            </a:fld>
            <a:endParaRPr lang="en-US"/>
          </a:p>
        </p:txBody>
      </p:sp>
    </p:spTree>
    <p:extLst>
      <p:ext uri="{BB962C8B-B14F-4D97-AF65-F5344CB8AC3E}">
        <p14:creationId xmlns:p14="http://schemas.microsoft.com/office/powerpoint/2010/main" val="25431980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20</a:t>
            </a:fld>
            <a:endParaRPr lang="en-US"/>
          </a:p>
        </p:txBody>
      </p:sp>
      <p:sp>
        <p:nvSpPr>
          <p:cNvPr id="5" name="Date Placeholder 4"/>
          <p:cNvSpPr>
            <a:spLocks noGrp="1"/>
          </p:cNvSpPr>
          <p:nvPr>
            <p:ph type="dt" idx="11"/>
          </p:nvPr>
        </p:nvSpPr>
        <p:spPr/>
        <p:txBody>
          <a:bodyPr/>
          <a:lstStyle/>
          <a:p>
            <a:fld id="{EA29FDAA-F6D6-4D32-AB79-8490FA25E0E3}" type="datetime1">
              <a:rPr lang="en-US" smtClean="0"/>
              <a:t>7/28/2016</a:t>
            </a:fld>
            <a:endParaRPr lang="en-US"/>
          </a:p>
        </p:txBody>
      </p:sp>
    </p:spTree>
    <p:extLst>
      <p:ext uri="{BB962C8B-B14F-4D97-AF65-F5344CB8AC3E}">
        <p14:creationId xmlns:p14="http://schemas.microsoft.com/office/powerpoint/2010/main" val="27010856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21</a:t>
            </a:fld>
            <a:endParaRPr lang="en-US"/>
          </a:p>
        </p:txBody>
      </p:sp>
      <p:sp>
        <p:nvSpPr>
          <p:cNvPr id="5" name="Date Placeholder 4"/>
          <p:cNvSpPr>
            <a:spLocks noGrp="1"/>
          </p:cNvSpPr>
          <p:nvPr>
            <p:ph type="dt" idx="11"/>
          </p:nvPr>
        </p:nvSpPr>
        <p:spPr/>
        <p:txBody>
          <a:bodyPr/>
          <a:lstStyle/>
          <a:p>
            <a:fld id="{D538FE61-A961-42AF-BE5D-7FD01F7EEEF0}" type="datetime1">
              <a:rPr lang="en-US" smtClean="0"/>
              <a:t>7/28/2016</a:t>
            </a:fld>
            <a:endParaRPr lang="en-US"/>
          </a:p>
        </p:txBody>
      </p:sp>
    </p:spTree>
    <p:extLst>
      <p:ext uri="{BB962C8B-B14F-4D97-AF65-F5344CB8AC3E}">
        <p14:creationId xmlns:p14="http://schemas.microsoft.com/office/powerpoint/2010/main" val="35449268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22</a:t>
            </a:fld>
            <a:endParaRPr lang="en-US"/>
          </a:p>
        </p:txBody>
      </p:sp>
      <p:sp>
        <p:nvSpPr>
          <p:cNvPr id="5" name="Date Placeholder 4"/>
          <p:cNvSpPr>
            <a:spLocks noGrp="1"/>
          </p:cNvSpPr>
          <p:nvPr>
            <p:ph type="dt" idx="11"/>
          </p:nvPr>
        </p:nvSpPr>
        <p:spPr/>
        <p:txBody>
          <a:bodyPr/>
          <a:lstStyle/>
          <a:p>
            <a:fld id="{E818E54A-15F2-4E82-83D0-D498018DFD08}" type="datetime1">
              <a:rPr lang="en-US" smtClean="0"/>
              <a:t>7/28/2016</a:t>
            </a:fld>
            <a:endParaRPr lang="en-US"/>
          </a:p>
        </p:txBody>
      </p:sp>
    </p:spTree>
    <p:extLst>
      <p:ext uri="{BB962C8B-B14F-4D97-AF65-F5344CB8AC3E}">
        <p14:creationId xmlns:p14="http://schemas.microsoft.com/office/powerpoint/2010/main" val="23106409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3</a:t>
            </a:fld>
            <a:endParaRPr lang="en-US"/>
          </a:p>
        </p:txBody>
      </p:sp>
      <p:sp>
        <p:nvSpPr>
          <p:cNvPr id="5" name="Date Placeholder 4"/>
          <p:cNvSpPr>
            <a:spLocks noGrp="1"/>
          </p:cNvSpPr>
          <p:nvPr>
            <p:ph type="dt" idx="11"/>
          </p:nvPr>
        </p:nvSpPr>
        <p:spPr/>
        <p:txBody>
          <a:bodyPr/>
          <a:lstStyle/>
          <a:p>
            <a:fld id="{D8CECD49-F291-4452-8C94-06BD07E805DD}" type="datetime1">
              <a:rPr lang="en-US" smtClean="0"/>
              <a:t>7/28/2016</a:t>
            </a:fld>
            <a:endParaRPr lang="en-US"/>
          </a:p>
        </p:txBody>
      </p:sp>
    </p:spTree>
    <p:extLst>
      <p:ext uri="{BB962C8B-B14F-4D97-AF65-F5344CB8AC3E}">
        <p14:creationId xmlns:p14="http://schemas.microsoft.com/office/powerpoint/2010/main" val="25845642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4</a:t>
            </a:fld>
            <a:endParaRPr lang="en-US"/>
          </a:p>
        </p:txBody>
      </p:sp>
      <p:sp>
        <p:nvSpPr>
          <p:cNvPr id="5" name="Date Placeholder 4"/>
          <p:cNvSpPr>
            <a:spLocks noGrp="1"/>
          </p:cNvSpPr>
          <p:nvPr>
            <p:ph type="dt" idx="11"/>
          </p:nvPr>
        </p:nvSpPr>
        <p:spPr/>
        <p:txBody>
          <a:bodyPr/>
          <a:lstStyle/>
          <a:p>
            <a:fld id="{87FC597E-C2B8-4694-87DC-4C2288460A44}" type="datetime1">
              <a:rPr lang="en-US" smtClean="0"/>
              <a:t>7/28/2016</a:t>
            </a:fld>
            <a:endParaRPr lang="en-US"/>
          </a:p>
        </p:txBody>
      </p:sp>
    </p:spTree>
    <p:extLst>
      <p:ext uri="{BB962C8B-B14F-4D97-AF65-F5344CB8AC3E}">
        <p14:creationId xmlns:p14="http://schemas.microsoft.com/office/powerpoint/2010/main" val="1102240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5</a:t>
            </a:fld>
            <a:endParaRPr lang="en-US"/>
          </a:p>
        </p:txBody>
      </p:sp>
      <p:sp>
        <p:nvSpPr>
          <p:cNvPr id="5" name="Date Placeholder 4"/>
          <p:cNvSpPr>
            <a:spLocks noGrp="1"/>
          </p:cNvSpPr>
          <p:nvPr>
            <p:ph type="dt" idx="11"/>
          </p:nvPr>
        </p:nvSpPr>
        <p:spPr/>
        <p:txBody>
          <a:bodyPr/>
          <a:lstStyle/>
          <a:p>
            <a:fld id="{BA615627-AA44-4CA9-AE35-B6C01E7FB498}" type="datetime1">
              <a:rPr lang="en-US" smtClean="0"/>
              <a:t>7/28/2016</a:t>
            </a:fld>
            <a:endParaRPr lang="en-US"/>
          </a:p>
        </p:txBody>
      </p:sp>
    </p:spTree>
    <p:extLst>
      <p:ext uri="{BB962C8B-B14F-4D97-AF65-F5344CB8AC3E}">
        <p14:creationId xmlns:p14="http://schemas.microsoft.com/office/powerpoint/2010/main" val="1993194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6</a:t>
            </a:fld>
            <a:endParaRPr lang="en-US"/>
          </a:p>
        </p:txBody>
      </p:sp>
      <p:sp>
        <p:nvSpPr>
          <p:cNvPr id="5" name="Date Placeholder 4"/>
          <p:cNvSpPr>
            <a:spLocks noGrp="1"/>
          </p:cNvSpPr>
          <p:nvPr>
            <p:ph type="dt" idx="11"/>
          </p:nvPr>
        </p:nvSpPr>
        <p:spPr/>
        <p:txBody>
          <a:bodyPr/>
          <a:lstStyle/>
          <a:p>
            <a:fld id="{A0DD1461-EF1A-4928-9FD2-F09BB48BCEA7}" type="datetime1">
              <a:rPr lang="en-US" smtClean="0"/>
              <a:t>7/28/2016</a:t>
            </a:fld>
            <a:endParaRPr lang="en-US"/>
          </a:p>
        </p:txBody>
      </p:sp>
    </p:spTree>
    <p:extLst>
      <p:ext uri="{BB962C8B-B14F-4D97-AF65-F5344CB8AC3E}">
        <p14:creationId xmlns:p14="http://schemas.microsoft.com/office/powerpoint/2010/main" val="3872086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7</a:t>
            </a:fld>
            <a:endParaRPr lang="en-US"/>
          </a:p>
        </p:txBody>
      </p:sp>
      <p:sp>
        <p:nvSpPr>
          <p:cNvPr id="5" name="Date Placeholder 4"/>
          <p:cNvSpPr>
            <a:spLocks noGrp="1"/>
          </p:cNvSpPr>
          <p:nvPr>
            <p:ph type="dt" idx="11"/>
          </p:nvPr>
        </p:nvSpPr>
        <p:spPr/>
        <p:txBody>
          <a:bodyPr/>
          <a:lstStyle/>
          <a:p>
            <a:fld id="{FFE18B4B-E58B-4BF8-97E1-37FC2C1C9DDA}" type="datetime1">
              <a:rPr lang="en-US" smtClean="0"/>
              <a:t>7/28/2016</a:t>
            </a:fld>
            <a:endParaRPr lang="en-US"/>
          </a:p>
        </p:txBody>
      </p:sp>
    </p:spTree>
    <p:extLst>
      <p:ext uri="{BB962C8B-B14F-4D97-AF65-F5344CB8AC3E}">
        <p14:creationId xmlns:p14="http://schemas.microsoft.com/office/powerpoint/2010/main" val="35527823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8</a:t>
            </a:fld>
            <a:endParaRPr lang="en-US"/>
          </a:p>
        </p:txBody>
      </p:sp>
      <p:sp>
        <p:nvSpPr>
          <p:cNvPr id="5" name="Date Placeholder 4"/>
          <p:cNvSpPr>
            <a:spLocks noGrp="1"/>
          </p:cNvSpPr>
          <p:nvPr>
            <p:ph type="dt" idx="11"/>
          </p:nvPr>
        </p:nvSpPr>
        <p:spPr/>
        <p:txBody>
          <a:bodyPr/>
          <a:lstStyle/>
          <a:p>
            <a:fld id="{A708A8DE-117B-43C0-97AF-CA0DB8BED914}" type="datetime1">
              <a:rPr lang="en-US" smtClean="0"/>
              <a:t>7/28/2016</a:t>
            </a:fld>
            <a:endParaRPr lang="en-US"/>
          </a:p>
        </p:txBody>
      </p:sp>
    </p:spTree>
    <p:extLst>
      <p:ext uri="{BB962C8B-B14F-4D97-AF65-F5344CB8AC3E}">
        <p14:creationId xmlns:p14="http://schemas.microsoft.com/office/powerpoint/2010/main" val="3591246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t>M [? Min]</a:t>
            </a:r>
          </a:p>
          <a:p>
            <a:pPr rtl="0"/>
            <a:endParaRPr lang="en-US" dirty="0" smtClean="0"/>
          </a:p>
          <a:p>
            <a:pPr rtl="0"/>
            <a:r>
              <a:rPr lang="en-US" dirty="0" smtClean="0"/>
              <a:t>The purpose</a:t>
            </a:r>
            <a:r>
              <a:rPr lang="en-US" baseline="0" dirty="0" smtClean="0"/>
              <a:t> of our project was to develop a tool that can do very fast calculations on transmission. Also the tool had to be interactive, so the user can alter the input and get almost real-time feed back. </a:t>
            </a:r>
          </a:p>
          <a:p>
            <a:pPr rtl="0"/>
            <a:r>
              <a:rPr lang="en-US" baseline="0" dirty="0" smtClean="0"/>
              <a:t>This can then be used to investigate molecules and search for promising compositions. </a:t>
            </a:r>
          </a:p>
          <a:p>
            <a:pPr rtl="0"/>
            <a:endParaRPr lang="en-US" baseline="0" dirty="0" smtClean="0"/>
          </a:p>
          <a:p>
            <a:pPr rtl="0"/>
            <a:r>
              <a:rPr lang="en-US" baseline="0" dirty="0" smtClean="0"/>
              <a:t>The second part of the project we have used the developed tool to look at graphene nanoribbons, because of their simple 2D structure and the relativistic behavior of the electrons. These nanoribbons could possibly be used in the transistor industry if their properties can be understood and controlled by for example doping.</a:t>
            </a:r>
          </a:p>
          <a:p>
            <a:pPr rtl="0"/>
            <a:endParaRPr lang="en-US" baseline="0" dirty="0" smtClean="0"/>
          </a:p>
          <a:p>
            <a:pPr rtl="0"/>
            <a:r>
              <a:rPr lang="en-US" baseline="0" dirty="0" smtClean="0"/>
              <a:t>But before looking into this a proper understanding of the underlying formalisms is required.</a:t>
            </a:r>
            <a:endParaRPr lang="en-US" dirty="0"/>
          </a:p>
        </p:txBody>
      </p:sp>
      <p:sp>
        <p:nvSpPr>
          <p:cNvPr id="4" name="Slide Number Placeholder 3"/>
          <p:cNvSpPr>
            <a:spLocks noGrp="1"/>
          </p:cNvSpPr>
          <p:nvPr>
            <p:ph type="sldNum" sz="quarter" idx="10"/>
          </p:nvPr>
        </p:nvSpPr>
        <p:spPr/>
        <p:txBody>
          <a:bodyPr/>
          <a:lstStyle/>
          <a:p>
            <a:fld id="{6107E49F-9293-42FB-810B-25F3A9532605}" type="slidenum">
              <a:rPr lang="en-US"/>
              <a:t>9</a:t>
            </a:fld>
            <a:endParaRPr lang="en-US"/>
          </a:p>
        </p:txBody>
      </p:sp>
      <p:sp>
        <p:nvSpPr>
          <p:cNvPr id="5" name="Date Placeholder 4"/>
          <p:cNvSpPr>
            <a:spLocks noGrp="1"/>
          </p:cNvSpPr>
          <p:nvPr>
            <p:ph type="dt" idx="11"/>
          </p:nvPr>
        </p:nvSpPr>
        <p:spPr/>
        <p:txBody>
          <a:bodyPr/>
          <a:lstStyle/>
          <a:p>
            <a:fld id="{779F15F7-3A88-4E43-9391-0586DF12F59A}" type="datetime1">
              <a:rPr lang="en-US" smtClean="0"/>
              <a:t>7/28/2016</a:t>
            </a:fld>
            <a:endParaRPr lang="en-US"/>
          </a:p>
        </p:txBody>
      </p:sp>
    </p:spTree>
    <p:extLst>
      <p:ext uri="{BB962C8B-B14F-4D97-AF65-F5344CB8AC3E}">
        <p14:creationId xmlns:p14="http://schemas.microsoft.com/office/powerpoint/2010/main" val="24762775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eldia">
    <p:spTree>
      <p:nvGrpSpPr>
        <p:cNvPr id="1" name=""/>
        <p:cNvGrpSpPr/>
        <p:nvPr/>
      </p:nvGrpSpPr>
      <p:grpSpPr>
        <a:xfrm>
          <a:off x="0" y="0"/>
          <a:ext cx="0" cy="0"/>
          <a:chOff x="0" y="0"/>
          <a:chExt cx="0" cy="0"/>
        </a:xfrm>
      </p:grpSpPr>
      <p:sp>
        <p:nvSpPr>
          <p:cNvPr id="3" name="Rectangle 28"/>
          <p:cNvSpPr>
            <a:spLocks noChangeArrowheads="1"/>
          </p:cNvSpPr>
          <p:nvPr userDrawn="1"/>
        </p:nvSpPr>
        <p:spPr bwMode="auto">
          <a:xfrm>
            <a:off x="-1" y="13"/>
            <a:ext cx="1576384" cy="6480161"/>
          </a:xfrm>
          <a:prstGeom prst="rect">
            <a:avLst/>
          </a:prstGeom>
          <a:solidFill>
            <a:srgbClr val="00A6D6"/>
          </a:solidFill>
          <a:ln w="9525">
            <a:noFill/>
            <a:miter lim="800000"/>
            <a:headEnd/>
            <a:tailEnd/>
          </a:ln>
        </p:spPr>
        <p:txBody>
          <a:bodyPr wrap="none" lIns="91436" tIns="45719" rIns="91436" bIns="45719" anchor="ctr"/>
          <a:lstStyle/>
          <a:p>
            <a:pPr algn="r"/>
            <a:endParaRPr lang="nl-NL" sz="2100">
              <a:latin typeface="Tahoma" pitchFamily="34" charset="0"/>
            </a:endParaRPr>
          </a:p>
        </p:txBody>
      </p:sp>
      <p:pic>
        <p:nvPicPr>
          <p:cNvPr id="4" name="Picture 3" descr="TU_P5#white.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0263" y="5720495"/>
            <a:ext cx="1368883" cy="843232"/>
          </a:xfrm>
          <a:prstGeom prst="rect">
            <a:avLst/>
          </a:prstGeom>
        </p:spPr>
      </p:pic>
      <p:sp>
        <p:nvSpPr>
          <p:cNvPr id="5" name="TextBox 4"/>
          <p:cNvSpPr txBox="1"/>
          <p:nvPr userDrawn="1"/>
        </p:nvSpPr>
        <p:spPr>
          <a:xfrm>
            <a:off x="1857983" y="6070600"/>
            <a:ext cx="9521217" cy="307777"/>
          </a:xfrm>
          <a:prstGeom prst="rect">
            <a:avLst/>
          </a:prstGeom>
          <a:noFill/>
        </p:spPr>
        <p:txBody>
          <a:bodyPr wrap="square" rtlCol="0">
            <a:spAutoFit/>
          </a:bodyPr>
          <a:lstStyle/>
          <a:p>
            <a:pPr algn="r"/>
            <a:r>
              <a:rPr lang="en-US" sz="1400" dirty="0" smtClean="0">
                <a:solidFill>
                  <a:srgbClr val="5E878B"/>
                </a:solidFill>
              </a:rPr>
              <a:t>                </a:t>
            </a:r>
            <a:r>
              <a:rPr lang="en-US" sz="1100" dirty="0" smtClean="0">
                <a:solidFill>
                  <a:srgbClr val="5E878B"/>
                </a:solidFill>
              </a:rPr>
              <a:t>28</a:t>
            </a:r>
            <a:r>
              <a:rPr lang="en-US" sz="1100" baseline="0" dirty="0" smtClean="0">
                <a:solidFill>
                  <a:srgbClr val="5E878B"/>
                </a:solidFill>
              </a:rPr>
              <a:t> </a:t>
            </a:r>
            <a:r>
              <a:rPr lang="en-US" sz="1100" baseline="0" dirty="0" smtClean="0">
                <a:solidFill>
                  <a:srgbClr val="5E878B"/>
                </a:solidFill>
              </a:rPr>
              <a:t>July </a:t>
            </a:r>
            <a:r>
              <a:rPr lang="en-US" sz="1100" baseline="0" dirty="0" smtClean="0">
                <a:solidFill>
                  <a:srgbClr val="5E878B"/>
                </a:solidFill>
              </a:rPr>
              <a:t>2016 </a:t>
            </a:r>
            <a:r>
              <a:rPr lang="en-US" sz="1100" baseline="0" dirty="0" smtClean="0">
                <a:solidFill>
                  <a:srgbClr val="5E878B"/>
                </a:solidFill>
              </a:rPr>
              <a:t>- 02:00 PM | M.L.D. Faro – T. Gebraad</a:t>
            </a:r>
            <a:r>
              <a:rPr lang="en-US" sz="1100" dirty="0" smtClean="0">
                <a:solidFill>
                  <a:srgbClr val="5E878B"/>
                </a:solidFill>
              </a:rPr>
              <a:t>                                                         </a:t>
            </a:r>
            <a:r>
              <a:rPr lang="en-US" sz="1100" dirty="0" smtClean="0">
                <a:solidFill>
                  <a:srgbClr val="00A6D6"/>
                </a:solidFill>
              </a:rPr>
              <a:t>                </a:t>
            </a:r>
            <a:fld id="{69CD01A7-429B-DC48-8F96-BCBBCB54612C}" type="slidenum">
              <a:rPr lang="en-US" sz="1400" smtClean="0">
                <a:solidFill>
                  <a:srgbClr val="00A6D6"/>
                </a:solidFill>
              </a:rPr>
              <a:pPr algn="r"/>
              <a:t>‹#›</a:t>
            </a:fld>
            <a:endParaRPr lang="en-US" sz="1400" dirty="0">
              <a:solidFill>
                <a:srgbClr val="00A6D6"/>
              </a:solidFill>
            </a:endParaRPr>
          </a:p>
        </p:txBody>
      </p:sp>
    </p:spTree>
    <p:extLst>
      <p:ext uri="{BB962C8B-B14F-4D97-AF65-F5344CB8AC3E}">
        <p14:creationId xmlns:p14="http://schemas.microsoft.com/office/powerpoint/2010/main" val="2881410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
    <p:spTree>
      <p:nvGrpSpPr>
        <p:cNvPr id="1" name=""/>
        <p:cNvGrpSpPr/>
        <p:nvPr/>
      </p:nvGrpSpPr>
      <p:grpSpPr>
        <a:xfrm>
          <a:off x="0" y="0"/>
          <a:ext cx="0" cy="0"/>
          <a:chOff x="0" y="0"/>
          <a:chExt cx="0" cy="0"/>
        </a:xfrm>
      </p:grpSpPr>
      <p:pic>
        <p:nvPicPr>
          <p:cNvPr id="9" name="Afbeelding 8" descr="TUDelft_LogoZWART.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9146" y="5828877"/>
            <a:ext cx="1104294" cy="430675"/>
          </a:xfrm>
          <a:prstGeom prst="rect">
            <a:avLst/>
          </a:prstGeom>
        </p:spPr>
      </p:pic>
      <p:sp>
        <p:nvSpPr>
          <p:cNvPr id="3" name="TextBox 2"/>
          <p:cNvSpPr txBox="1"/>
          <p:nvPr userDrawn="1"/>
        </p:nvSpPr>
        <p:spPr>
          <a:xfrm>
            <a:off x="10337800" y="6070600"/>
            <a:ext cx="1041400" cy="307777"/>
          </a:xfrm>
          <a:prstGeom prst="rect">
            <a:avLst/>
          </a:prstGeom>
          <a:noFill/>
        </p:spPr>
        <p:txBody>
          <a:bodyPr wrap="square" rtlCol="0">
            <a:spAutoFit/>
          </a:bodyPr>
          <a:lstStyle/>
          <a:p>
            <a:pPr algn="r"/>
            <a:fld id="{69CD01A7-429B-DC48-8F96-BCBBCB54612C}" type="slidenum">
              <a:rPr lang="en-US" sz="1400" smtClean="0">
                <a:solidFill>
                  <a:srgbClr val="00A6D6"/>
                </a:solidFill>
              </a:rPr>
              <a:pPr algn="r"/>
              <a:t>‹#›</a:t>
            </a:fld>
            <a:endParaRPr lang="en-US" sz="1400" dirty="0">
              <a:solidFill>
                <a:srgbClr val="00A6D6"/>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Afbeelding met bijschrift">
    <p:spTree>
      <p:nvGrpSpPr>
        <p:cNvPr id="1" name=""/>
        <p:cNvGrpSpPr/>
        <p:nvPr/>
      </p:nvGrpSpPr>
      <p:grpSpPr>
        <a:xfrm>
          <a:off x="0" y="0"/>
          <a:ext cx="0" cy="0"/>
          <a:chOff x="0" y="0"/>
          <a:chExt cx="0" cy="0"/>
        </a:xfrm>
      </p:grpSpPr>
      <p:pic>
        <p:nvPicPr>
          <p:cNvPr id="4" name="Picture 3" descr="GS_TUCAMP01.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2400" y="-7200"/>
            <a:ext cx="11588400" cy="65052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emf"/><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28"/>
          <p:cNvSpPr>
            <a:spLocks noChangeArrowheads="1"/>
          </p:cNvSpPr>
          <p:nvPr/>
        </p:nvSpPr>
        <p:spPr bwMode="auto">
          <a:xfrm>
            <a:off x="-1" y="13"/>
            <a:ext cx="1576384" cy="6480161"/>
          </a:xfrm>
          <a:prstGeom prst="rect">
            <a:avLst/>
          </a:prstGeom>
          <a:solidFill>
            <a:srgbClr val="00A6D6"/>
          </a:solidFill>
          <a:ln w="9525">
            <a:noFill/>
            <a:miter lim="800000"/>
            <a:headEnd/>
            <a:tailEnd/>
          </a:ln>
        </p:spPr>
        <p:txBody>
          <a:bodyPr wrap="none" lIns="91436" tIns="45719" rIns="91436" bIns="45719" anchor="ctr"/>
          <a:lstStyle/>
          <a:p>
            <a:pPr algn="r"/>
            <a:endParaRPr lang="nl-NL" sz="2100">
              <a:latin typeface="Tahoma" pitchFamily="34" charset="0"/>
            </a:endParaRPr>
          </a:p>
        </p:txBody>
      </p:sp>
      <p:pic>
        <p:nvPicPr>
          <p:cNvPr id="15" name="Picture 3" descr="TU_P5#white.eps"/>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100263" y="5720495"/>
            <a:ext cx="1368883" cy="843232"/>
          </a:xfrm>
          <a:prstGeom prst="rect">
            <a:avLst/>
          </a:prstGeom>
        </p:spPr>
      </p:pic>
      <p:sp>
        <p:nvSpPr>
          <p:cNvPr id="4" name="TextBox 3"/>
          <p:cNvSpPr txBox="1"/>
          <p:nvPr userDrawn="1"/>
        </p:nvSpPr>
        <p:spPr>
          <a:xfrm>
            <a:off x="2178996" y="6070600"/>
            <a:ext cx="9200204" cy="307777"/>
          </a:xfrm>
          <a:prstGeom prst="rect">
            <a:avLst/>
          </a:prstGeom>
          <a:noFill/>
        </p:spPr>
        <p:txBody>
          <a:bodyPr wrap="square" rtlCol="0">
            <a:spAutoFit/>
          </a:bodyPr>
          <a:lstStyle/>
          <a:p>
            <a:pPr algn="r"/>
            <a:r>
              <a:rPr lang="en-US" sz="1400" dirty="0" smtClean="0">
                <a:solidFill>
                  <a:srgbClr val="00A6D6"/>
                </a:solidFill>
              </a:rPr>
              <a:t>    </a:t>
            </a:r>
            <a:r>
              <a:rPr lang="en-US" sz="1400" dirty="0" err="1" smtClean="0">
                <a:solidFill>
                  <a:srgbClr val="00A6D6"/>
                </a:solidFill>
              </a:rPr>
              <a:t>adsfasdf</a:t>
            </a:r>
            <a:fld id="{69CD01A7-429B-DC48-8F96-BCBBCB54612C}" type="slidenum">
              <a:rPr lang="en-US" sz="1400" smtClean="0">
                <a:solidFill>
                  <a:srgbClr val="00A6D6"/>
                </a:solidFill>
              </a:rPr>
              <a:pPr algn="r"/>
              <a:t>‹#›</a:t>
            </a:fld>
            <a:endParaRPr lang="en-US" sz="1400" dirty="0">
              <a:solidFill>
                <a:srgbClr val="00A6D6"/>
              </a:solidFill>
            </a:endParaRPr>
          </a:p>
        </p:txBody>
      </p:sp>
    </p:spTree>
  </p:cSld>
  <p:clrMap bg1="lt1" tx1="dk1" bg2="lt2" tx2="dk2" accent1="accent1" accent2="accent2" accent3="accent3" accent4="accent4" accent5="accent5" accent6="accent6" hlink="hlink" folHlink="folHlink"/>
  <p:sldLayoutIdLst>
    <p:sldLayoutId id="2147484129" r:id="rId1"/>
    <p:sldLayoutId id="2147484120" r:id="rId2"/>
    <p:sldLayoutId id="2147484128" r:id="rId3"/>
  </p:sldLayoutIdLst>
  <p:hf sldNum="0" hdr="0" ftr="0"/>
  <p:txStyles>
    <p:titleStyle>
      <a:lvl1pPr algn="l" defTabSz="914400" rtl="0" eaLnBrk="1" latinLnBrk="0" hangingPunct="1">
        <a:spcBef>
          <a:spcPct val="0"/>
        </a:spcBef>
        <a:buNone/>
        <a:defRPr sz="3000" kern="1200" cap="all" spc="50"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1pPr>
      <a:lvl2pPr marL="742950" indent="-28575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2pPr>
      <a:lvl3pPr marL="11430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3pPr>
      <a:lvl4pPr marL="16002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4pPr>
      <a:lvl5pPr marL="20574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5pPr>
      <a:lvl6pPr marL="25146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6pPr>
      <a:lvl7pPr marL="29718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7pPr>
      <a:lvl8pPr marL="34290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8pPr>
      <a:lvl9pPr marL="38862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p:txBody>
      </p:sp>
      <p:sp>
        <p:nvSpPr>
          <p:cNvPr id="2" name="TextBox 1"/>
          <p:cNvSpPr txBox="1"/>
          <p:nvPr/>
        </p:nvSpPr>
        <p:spPr>
          <a:xfrm>
            <a:off x="5036256" y="839633"/>
            <a:ext cx="3065263" cy="369332"/>
          </a:xfrm>
          <a:prstGeom prst="rect">
            <a:avLst/>
          </a:prstGeom>
          <a:noFill/>
        </p:spPr>
        <p:txBody>
          <a:bodyPr wrap="none" rtlCol="0">
            <a:spAutoFit/>
          </a:bodyPr>
          <a:lstStyle/>
          <a:p>
            <a:r>
              <a:rPr lang="nl-NL" dirty="0" smtClean="0">
                <a:latin typeface="Bookman Old Style" panose="02050604050505020204" pitchFamily="18" charset="0"/>
              </a:rPr>
              <a:t>Self Organized Criticality </a:t>
            </a:r>
          </a:p>
        </p:txBody>
      </p:sp>
      <p:sp>
        <p:nvSpPr>
          <p:cNvPr id="5" name="TextBox 4"/>
          <p:cNvSpPr txBox="1"/>
          <p:nvPr/>
        </p:nvSpPr>
        <p:spPr>
          <a:xfrm>
            <a:off x="4569673" y="2585411"/>
            <a:ext cx="3626314" cy="923330"/>
          </a:xfrm>
          <a:prstGeom prst="rect">
            <a:avLst/>
          </a:prstGeom>
          <a:noFill/>
        </p:spPr>
        <p:txBody>
          <a:bodyPr wrap="none" rtlCol="0">
            <a:spAutoFit/>
          </a:bodyPr>
          <a:lstStyle/>
          <a:p>
            <a:r>
              <a:rPr lang="nl-NL" dirty="0" smtClean="0">
                <a:latin typeface="Bookman Old Style" panose="02050604050505020204" pitchFamily="18" charset="0"/>
              </a:rPr>
              <a:t>Marienne Faro &amp; Tim Gebraad</a:t>
            </a:r>
          </a:p>
          <a:p>
            <a:pPr algn="ctr"/>
            <a:r>
              <a:rPr lang="nl-NL" dirty="0" smtClean="0">
                <a:latin typeface="Bookman Old Style" panose="02050604050505020204" pitchFamily="18" charset="0"/>
              </a:rPr>
              <a:t>28 – 07 – 16</a:t>
            </a:r>
          </a:p>
          <a:p>
            <a:endParaRPr lang="nl-NL" dirty="0" smtClean="0">
              <a:latin typeface="Bookman Old Style" panose="02050604050505020204" pitchFamily="18" charset="0"/>
            </a:endParaRPr>
          </a:p>
        </p:txBody>
      </p:sp>
    </p:spTree>
    <p:extLst>
      <p:ext uri="{BB962C8B-B14F-4D97-AF65-F5344CB8AC3E}">
        <p14:creationId xmlns:p14="http://schemas.microsoft.com/office/powerpoint/2010/main" val="30537682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9027" y="2098981"/>
            <a:ext cx="7575528" cy="397375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3024" y="116441"/>
            <a:ext cx="3305222" cy="3626503"/>
          </a:xfrm>
          <a:prstGeom prst="rect">
            <a:avLst/>
          </a:prstGeom>
        </p:spPr>
      </p:pic>
      <p:sp>
        <p:nvSpPr>
          <p:cNvPr id="9"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err="1" smtClean="0">
                <a:solidFill>
                  <a:schemeClr val="bg1"/>
                </a:solidFill>
                <a:latin typeface="Bookman Old Style" panose="02050604050505020204" pitchFamily="18" charset="0"/>
                <a:ea typeface="MS PGothic" charset="0"/>
                <a:cs typeface="Arial"/>
              </a:rPr>
              <a:t>Sandpile</a:t>
            </a:r>
            <a:endParaRPr lang="en-US" sz="1200" dirty="0" smtClean="0">
              <a:solidFill>
                <a:schemeClr val="bg1"/>
              </a:solidFill>
              <a:latin typeface="Bookman Old Style" panose="02050604050505020204" pitchFamily="18" charset="0"/>
              <a:ea typeface="MS PGothic" charset="0"/>
              <a:cs typeface="Arial"/>
            </a:endParaRPr>
          </a:p>
          <a:p>
            <a:pPr algn="l"/>
            <a:r>
              <a:rPr lang="en-US" sz="1200" b="1" dirty="0" smtClean="0">
                <a:solidFill>
                  <a:schemeClr val="bg1"/>
                </a:solidFill>
                <a:latin typeface="Bookman Old Style" panose="02050604050505020204" pitchFamily="18" charset="0"/>
                <a:ea typeface="MS PGothic" charset="0"/>
                <a:cs typeface="Arial"/>
              </a:rPr>
              <a:t>Traffic Jams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Model</a:t>
            </a:r>
            <a:endParaRPr lang="en-US" sz="1200"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Initialization</a:t>
            </a:r>
          </a:p>
          <a:p>
            <a:pPr marL="171450" indent="-171450" algn="l">
              <a:buFont typeface="Wingdings" panose="05000000000000000000" pitchFamily="2" charset="2"/>
              <a:buChar char="§"/>
            </a:pPr>
            <a:r>
              <a:rPr lang="en-US" sz="1200" b="1" dirty="0" smtClean="0">
                <a:solidFill>
                  <a:schemeClr val="bg1"/>
                </a:solidFill>
                <a:latin typeface="Bookman Old Style" panose="02050604050505020204" pitchFamily="18" charset="0"/>
                <a:ea typeface="MS PGothic" charset="0"/>
                <a:cs typeface="Arial"/>
              </a:rPr>
              <a:t>Reality</a:t>
            </a:r>
            <a:endParaRPr lang="en-US" sz="1200" b="1"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sp>
        <p:nvSpPr>
          <p:cNvPr id="10" name="TextBox 9"/>
          <p:cNvSpPr txBox="1"/>
          <p:nvPr/>
        </p:nvSpPr>
        <p:spPr>
          <a:xfrm>
            <a:off x="4438903" y="780288"/>
            <a:ext cx="2416046" cy="369332"/>
          </a:xfrm>
          <a:prstGeom prst="rect">
            <a:avLst/>
          </a:prstGeom>
          <a:noFill/>
        </p:spPr>
        <p:txBody>
          <a:bodyPr wrap="none" rtlCol="0">
            <a:spAutoFit/>
          </a:bodyPr>
          <a:lstStyle/>
          <a:p>
            <a:r>
              <a:rPr lang="nl-NL" b="1" dirty="0" smtClean="0">
                <a:latin typeface="Bookman Old Style" panose="02050604050505020204" pitchFamily="18" charset="0"/>
              </a:rPr>
              <a:t>Occupancy vs flow</a:t>
            </a:r>
            <a:endParaRPr lang="nl-NL" b="1" dirty="0">
              <a:latin typeface="Bookman Old Style" panose="02050604050505020204" pitchFamily="18" charset="0"/>
            </a:endParaRPr>
          </a:p>
        </p:txBody>
      </p:sp>
    </p:spTree>
    <p:extLst>
      <p:ext uri="{BB962C8B-B14F-4D97-AF65-F5344CB8AC3E}">
        <p14:creationId xmlns:p14="http://schemas.microsoft.com/office/powerpoint/2010/main" val="13790715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a:p>
            <a:pPr algn="l"/>
            <a:endParaRPr lang="en-US" sz="1200" dirty="0">
              <a:solidFill>
                <a:schemeClr val="bg1"/>
              </a:solidFill>
              <a:latin typeface="Bookman Old Style" panose="02050604050505020204" pitchFamily="18" charset="0"/>
              <a:ea typeface="MS PGothic" charset="0"/>
              <a:cs typeface="Arial"/>
            </a:endParaRPr>
          </a:p>
          <a:p>
            <a:pPr algn="l"/>
            <a:endParaRPr lang="en-US" sz="1200" dirty="0" smtClean="0">
              <a:solidFill>
                <a:schemeClr val="bg1"/>
              </a:solidFill>
              <a:latin typeface="Bookman Old Style" panose="02050604050505020204" pitchFamily="18" charset="0"/>
              <a:ea typeface="MS PGothic" charset="0"/>
              <a:cs typeface="Arial"/>
            </a:endParaRPr>
          </a:p>
          <a:p>
            <a:pPr algn="l"/>
            <a:endParaRPr lang="en-US" sz="1200" dirty="0">
              <a:solidFill>
                <a:schemeClr val="bg1"/>
              </a:solidFill>
              <a:latin typeface="Bookman Old Style" panose="02050604050505020204" pitchFamily="18" charset="0"/>
              <a:ea typeface="MS PGothic" charset="0"/>
              <a:cs typeface="Arial"/>
            </a:endParaRPr>
          </a:p>
          <a:p>
            <a:pPr algn="l"/>
            <a:endParaRPr lang="en-US" sz="1200" dirty="0" smtClean="0">
              <a:solidFill>
                <a:schemeClr val="bg1"/>
              </a:solidFill>
              <a:latin typeface="Bookman Old Style" panose="02050604050505020204" pitchFamily="18" charset="0"/>
              <a:ea typeface="MS PGothic" charset="0"/>
              <a:cs typeface="Arial"/>
            </a:endParaRPr>
          </a:p>
          <a:p>
            <a:pPr algn="l"/>
            <a:endParaRPr lang="en-US" sz="1200" dirty="0" smtClean="0">
              <a:solidFill>
                <a:schemeClr val="bg1"/>
              </a:solidFill>
              <a:latin typeface="Bookman Old Style" panose="02050604050505020204" pitchFamily="18" charset="0"/>
              <a:ea typeface="MS PGothic" charset="0"/>
              <a:cs typeface="Aria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2546" y="1670303"/>
            <a:ext cx="9641033" cy="3900605"/>
          </a:xfrm>
          <a:prstGeom prst="rect">
            <a:avLst/>
          </a:prstGeom>
        </p:spPr>
      </p:pic>
      <p:sp>
        <p:nvSpPr>
          <p:cNvPr id="7"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err="1" smtClean="0">
                <a:solidFill>
                  <a:schemeClr val="bg1"/>
                </a:solidFill>
                <a:latin typeface="Bookman Old Style" panose="02050604050505020204" pitchFamily="18" charset="0"/>
                <a:ea typeface="MS PGothic" charset="0"/>
                <a:cs typeface="Arial"/>
              </a:rPr>
              <a:t>Sandpile</a:t>
            </a:r>
            <a:endParaRPr lang="en-US" sz="1200" dirty="0" smtClean="0">
              <a:solidFill>
                <a:schemeClr val="bg1"/>
              </a:solidFill>
              <a:latin typeface="Bookman Old Style" panose="02050604050505020204" pitchFamily="18" charset="0"/>
              <a:ea typeface="MS PGothic" charset="0"/>
              <a:cs typeface="Arial"/>
            </a:endParaRPr>
          </a:p>
          <a:p>
            <a:pPr algn="l"/>
            <a:r>
              <a:rPr lang="en-US" sz="1200" b="1" dirty="0" smtClean="0">
                <a:solidFill>
                  <a:schemeClr val="bg1"/>
                </a:solidFill>
                <a:latin typeface="Bookman Old Style" panose="02050604050505020204" pitchFamily="18" charset="0"/>
                <a:ea typeface="MS PGothic" charset="0"/>
                <a:cs typeface="Arial"/>
              </a:rPr>
              <a:t>Traffic Jams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Model</a:t>
            </a:r>
            <a:endParaRPr lang="en-US" sz="1200"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Initialization</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Reality</a:t>
            </a:r>
            <a:endParaRPr lang="en-US" sz="1200"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b="1" dirty="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sp>
        <p:nvSpPr>
          <p:cNvPr id="8" name="TextBox 7"/>
          <p:cNvSpPr txBox="1"/>
          <p:nvPr/>
        </p:nvSpPr>
        <p:spPr>
          <a:xfrm>
            <a:off x="6066872" y="668948"/>
            <a:ext cx="1156086" cy="369332"/>
          </a:xfrm>
          <a:prstGeom prst="rect">
            <a:avLst/>
          </a:prstGeom>
          <a:noFill/>
        </p:spPr>
        <p:txBody>
          <a:bodyPr wrap="none" rtlCol="0">
            <a:spAutoFit/>
          </a:bodyPr>
          <a:lstStyle/>
          <a:p>
            <a:r>
              <a:rPr lang="nl-NL" b="1" dirty="0" smtClean="0">
                <a:latin typeface="Bookman Old Style" panose="02050604050505020204" pitchFamily="18" charset="0"/>
              </a:rPr>
              <a:t>Fractals</a:t>
            </a:r>
            <a:endParaRPr lang="nl-NL" b="1" dirty="0">
              <a:latin typeface="Bookman Old Style" panose="02050604050505020204" pitchFamily="18" charset="0"/>
            </a:endParaRPr>
          </a:p>
        </p:txBody>
      </p:sp>
    </p:spTree>
    <p:extLst>
      <p:ext uri="{BB962C8B-B14F-4D97-AF65-F5344CB8AC3E}">
        <p14:creationId xmlns:p14="http://schemas.microsoft.com/office/powerpoint/2010/main" val="16409060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6480" y="1110312"/>
            <a:ext cx="8010259" cy="4234267"/>
          </a:xfrm>
          <a:prstGeom prst="rect">
            <a:avLst/>
          </a:prstGeom>
        </p:spPr>
      </p:pic>
      <p:sp>
        <p:nvSpPr>
          <p:cNvPr id="7"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err="1" smtClean="0">
                <a:solidFill>
                  <a:schemeClr val="bg1"/>
                </a:solidFill>
                <a:latin typeface="Bookman Old Style" panose="02050604050505020204" pitchFamily="18" charset="0"/>
                <a:ea typeface="MS PGothic" charset="0"/>
                <a:cs typeface="Arial"/>
              </a:rPr>
              <a:t>Sandpile</a:t>
            </a:r>
            <a:endParaRPr lang="en-US" sz="1200" dirty="0" smtClean="0">
              <a:solidFill>
                <a:schemeClr val="bg1"/>
              </a:solidFill>
              <a:latin typeface="Bookman Old Style" panose="02050604050505020204" pitchFamily="18" charset="0"/>
              <a:ea typeface="MS PGothic" charset="0"/>
              <a:cs typeface="Arial"/>
            </a:endParaRPr>
          </a:p>
          <a:p>
            <a:pPr algn="l"/>
            <a:r>
              <a:rPr lang="en-US" sz="1200" b="1" dirty="0" smtClean="0">
                <a:solidFill>
                  <a:schemeClr val="bg1"/>
                </a:solidFill>
                <a:latin typeface="Bookman Old Style" panose="02050604050505020204" pitchFamily="18" charset="0"/>
                <a:ea typeface="MS PGothic" charset="0"/>
                <a:cs typeface="Arial"/>
              </a:rPr>
              <a:t>Traffic Jams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Model</a:t>
            </a:r>
            <a:endParaRPr lang="en-US" sz="1200"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Initialization</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Reality</a:t>
            </a:r>
            <a:endParaRPr lang="en-US" sz="1200"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b="1" dirty="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sp>
        <p:nvSpPr>
          <p:cNvPr id="8" name="TextBox 7"/>
          <p:cNvSpPr txBox="1"/>
          <p:nvPr/>
        </p:nvSpPr>
        <p:spPr>
          <a:xfrm>
            <a:off x="5865249" y="461707"/>
            <a:ext cx="939681" cy="369332"/>
          </a:xfrm>
          <a:prstGeom prst="rect">
            <a:avLst/>
          </a:prstGeom>
          <a:noFill/>
        </p:spPr>
        <p:txBody>
          <a:bodyPr wrap="none" rtlCol="0">
            <a:spAutoFit/>
          </a:bodyPr>
          <a:lstStyle/>
          <a:p>
            <a:r>
              <a:rPr lang="nl-NL" b="1" dirty="0" smtClean="0">
                <a:latin typeface="Bookman Old Style" panose="02050604050505020204" pitchFamily="18" charset="0"/>
              </a:rPr>
              <a:t>Scales</a:t>
            </a:r>
            <a:endParaRPr lang="nl-NL" b="1" dirty="0">
              <a:latin typeface="Bookman Old Style" panose="02050604050505020204" pitchFamily="18" charset="0"/>
            </a:endParaRPr>
          </a:p>
        </p:txBody>
      </p:sp>
    </p:spTree>
    <p:extLst>
      <p:ext uri="{BB962C8B-B14F-4D97-AF65-F5344CB8AC3E}">
        <p14:creationId xmlns:p14="http://schemas.microsoft.com/office/powerpoint/2010/main" val="15077373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1136" y="1208965"/>
            <a:ext cx="8476992" cy="4398170"/>
          </a:xfrm>
          <a:prstGeom prst="rect">
            <a:avLst/>
          </a:prstGeom>
        </p:spPr>
      </p:pic>
      <p:sp>
        <p:nvSpPr>
          <p:cNvPr id="7"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err="1" smtClean="0">
                <a:solidFill>
                  <a:schemeClr val="bg1"/>
                </a:solidFill>
                <a:latin typeface="Bookman Old Style" panose="02050604050505020204" pitchFamily="18" charset="0"/>
                <a:ea typeface="MS PGothic" charset="0"/>
                <a:cs typeface="Arial"/>
              </a:rPr>
              <a:t>Sandpile</a:t>
            </a:r>
            <a:endParaRPr lang="en-US" sz="1200" dirty="0" smtClean="0">
              <a:solidFill>
                <a:schemeClr val="bg1"/>
              </a:solidFill>
              <a:latin typeface="Bookman Old Style" panose="02050604050505020204" pitchFamily="18" charset="0"/>
              <a:ea typeface="MS PGothic" charset="0"/>
              <a:cs typeface="Arial"/>
            </a:endParaRPr>
          </a:p>
          <a:p>
            <a:pPr algn="l"/>
            <a:r>
              <a:rPr lang="en-US" sz="1200" b="1" dirty="0" smtClean="0">
                <a:solidFill>
                  <a:schemeClr val="bg1"/>
                </a:solidFill>
                <a:latin typeface="Bookman Old Style" panose="02050604050505020204" pitchFamily="18" charset="0"/>
                <a:ea typeface="MS PGothic" charset="0"/>
                <a:cs typeface="Arial"/>
              </a:rPr>
              <a:t>Traffic Jams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Model</a:t>
            </a:r>
            <a:endParaRPr lang="en-US" sz="1200"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Initialization</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Reality</a:t>
            </a:r>
            <a:endParaRPr lang="en-US" sz="1200"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b="1" dirty="0" smtClean="0">
                <a:solidFill>
                  <a:schemeClr val="bg1"/>
                </a:solidFill>
                <a:latin typeface="Bookman Old Style" panose="02050604050505020204" pitchFamily="18" charset="0"/>
                <a:ea typeface="MS PGothic" charset="0"/>
                <a:cs typeface="Arial"/>
              </a:rPr>
              <a:t>Noise</a:t>
            </a:r>
            <a:endParaRPr lang="en-US" sz="1200" b="1"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sp>
        <p:nvSpPr>
          <p:cNvPr id="8" name="TextBox 7"/>
          <p:cNvSpPr txBox="1"/>
          <p:nvPr/>
        </p:nvSpPr>
        <p:spPr>
          <a:xfrm>
            <a:off x="5619880" y="484282"/>
            <a:ext cx="1699504" cy="369332"/>
          </a:xfrm>
          <a:prstGeom prst="rect">
            <a:avLst/>
          </a:prstGeom>
          <a:noFill/>
        </p:spPr>
        <p:txBody>
          <a:bodyPr wrap="none" rtlCol="0">
            <a:spAutoFit/>
          </a:bodyPr>
          <a:lstStyle/>
          <a:p>
            <a:r>
              <a:rPr lang="nl-NL" b="1" dirty="0" smtClean="0">
                <a:latin typeface="Bookman Old Style" panose="02050604050505020204" pitchFamily="18" charset="0"/>
              </a:rPr>
              <a:t>Flow in time</a:t>
            </a:r>
            <a:endParaRPr lang="nl-NL" b="1" dirty="0">
              <a:latin typeface="Bookman Old Style" panose="02050604050505020204" pitchFamily="18" charset="0"/>
            </a:endParaRPr>
          </a:p>
        </p:txBody>
      </p:sp>
    </p:spTree>
    <p:extLst>
      <p:ext uri="{BB962C8B-B14F-4D97-AF65-F5344CB8AC3E}">
        <p14:creationId xmlns:p14="http://schemas.microsoft.com/office/powerpoint/2010/main" val="285010544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sp>
        <p:nvSpPr>
          <p:cNvPr id="2" name="TextBox 1"/>
          <p:cNvSpPr txBox="1"/>
          <p:nvPr/>
        </p:nvSpPr>
        <p:spPr>
          <a:xfrm>
            <a:off x="4185775" y="509084"/>
            <a:ext cx="4592465" cy="369332"/>
          </a:xfrm>
          <a:prstGeom prst="rect">
            <a:avLst/>
          </a:prstGeom>
          <a:noFill/>
        </p:spPr>
        <p:txBody>
          <a:bodyPr wrap="square" rtlCol="0">
            <a:spAutoFit/>
          </a:bodyPr>
          <a:lstStyle/>
          <a:p>
            <a:r>
              <a:rPr lang="nl-NL" b="1" dirty="0" smtClean="0">
                <a:latin typeface="Bookman Old Style" panose="02050604050505020204" pitchFamily="18" charset="0"/>
              </a:rPr>
              <a:t>Bak-sneppen model of evolution</a:t>
            </a:r>
            <a:endParaRPr lang="nl-NL" b="1" dirty="0">
              <a:latin typeface="Bookman Old Style" panose="02050604050505020204" pitchFamily="18" charset="0"/>
            </a:endParaRPr>
          </a:p>
        </p:txBody>
      </p:sp>
      <p:sp>
        <p:nvSpPr>
          <p:cNvPr id="6" name="TextBox 5"/>
          <p:cNvSpPr txBox="1"/>
          <p:nvPr/>
        </p:nvSpPr>
        <p:spPr>
          <a:xfrm>
            <a:off x="2071064" y="2699975"/>
            <a:ext cx="7479933" cy="3108543"/>
          </a:xfrm>
          <a:prstGeom prst="rect">
            <a:avLst/>
          </a:prstGeom>
          <a:noFill/>
        </p:spPr>
        <p:txBody>
          <a:bodyPr wrap="none" rtlCol="0">
            <a:spAutoFit/>
          </a:bodyPr>
          <a:lstStyle/>
          <a:p>
            <a:pPr marL="285750" indent="-285750">
              <a:buFont typeface="Arial" panose="020B0604020202020204" pitchFamily="34" charset="0"/>
              <a:buChar char="•"/>
            </a:pPr>
            <a:r>
              <a:rPr lang="nl-NL" sz="1600" dirty="0" smtClean="0">
                <a:latin typeface="Bookman Old Style" panose="02050604050505020204" pitchFamily="18" charset="0"/>
              </a:rPr>
              <a:t>Each species (N) is represented </a:t>
            </a:r>
          </a:p>
          <a:p>
            <a:r>
              <a:rPr lang="nl-NL" sz="1600" dirty="0">
                <a:latin typeface="Bookman Old Style" panose="02050604050505020204" pitchFamily="18" charset="0"/>
              </a:rPr>
              <a:t>	</a:t>
            </a:r>
            <a:r>
              <a:rPr lang="nl-NL" sz="1600" dirty="0" smtClean="0">
                <a:latin typeface="Bookman Old Style" panose="02050604050505020204" pitchFamily="18" charset="0"/>
              </a:rPr>
              <a:t>by its total fitness,</a:t>
            </a:r>
          </a:p>
          <a:p>
            <a:r>
              <a:rPr lang="nl-NL" sz="1600" dirty="0">
                <a:latin typeface="Bookman Old Style" panose="02050604050505020204" pitchFamily="18" charset="0"/>
              </a:rPr>
              <a:t>	</a:t>
            </a:r>
            <a:r>
              <a:rPr lang="nl-NL" sz="1600" dirty="0" smtClean="0">
                <a:latin typeface="Bookman Old Style" panose="02050604050505020204" pitchFamily="18" charset="0"/>
              </a:rPr>
              <a:t>between 0 and 1.</a:t>
            </a:r>
          </a:p>
          <a:p>
            <a:pPr marL="285750" indent="-285750">
              <a:buFont typeface="Arial" panose="020B0604020202020204" pitchFamily="34" charset="0"/>
              <a:buChar char="•"/>
            </a:pPr>
            <a:r>
              <a:rPr lang="nl-NL" sz="1600" dirty="0" smtClean="0">
                <a:latin typeface="Bookman Old Style" panose="02050604050505020204" pitchFamily="18" charset="0"/>
              </a:rPr>
              <a:t>Periodic boundary conditions </a:t>
            </a:r>
          </a:p>
          <a:p>
            <a:pPr marL="285750" indent="-285750">
              <a:buFont typeface="Arial" panose="020B0604020202020204" pitchFamily="34" charset="0"/>
              <a:buChar char="•"/>
            </a:pPr>
            <a:endParaRPr lang="nl-NL" sz="1600" dirty="0">
              <a:latin typeface="Bookman Old Style" panose="02050604050505020204" pitchFamily="18" charset="0"/>
            </a:endParaRPr>
          </a:p>
          <a:p>
            <a:pPr marL="800100" lvl="1" indent="-342900">
              <a:buAutoNum type="arabicPeriod"/>
            </a:pPr>
            <a:endParaRPr lang="en-US" sz="1600" dirty="0" smtClean="0">
              <a:latin typeface="Bookman Old Style" panose="02050604050505020204" pitchFamily="18" charset="0"/>
            </a:endParaRPr>
          </a:p>
          <a:p>
            <a:pPr marL="800100" lvl="1" indent="-342900">
              <a:buAutoNum type="arabicPeriod"/>
            </a:pPr>
            <a:endParaRPr lang="en-US" sz="1600" dirty="0" smtClean="0">
              <a:latin typeface="Bookman Old Style" panose="02050604050505020204" pitchFamily="18" charset="0"/>
            </a:endParaRPr>
          </a:p>
          <a:p>
            <a:r>
              <a:rPr lang="nl-NL" sz="1600" dirty="0" smtClean="0">
                <a:latin typeface="Bookman Old Style" panose="02050604050505020204" pitchFamily="18" charset="0"/>
              </a:rPr>
              <a:t>Model :</a:t>
            </a:r>
          </a:p>
          <a:p>
            <a:pPr marL="342900" indent="-342900">
              <a:buAutoNum type="arabicParenR"/>
            </a:pPr>
            <a:r>
              <a:rPr lang="nl-NL" sz="1600" dirty="0" smtClean="0">
                <a:latin typeface="Bookman Old Style" panose="02050604050505020204" pitchFamily="18" charset="0"/>
              </a:rPr>
              <a:t>Find species with minumum fitness and randomly change its fitness </a:t>
            </a:r>
          </a:p>
          <a:p>
            <a:pPr marL="342900" indent="-342900">
              <a:buAutoNum type="arabicParenR"/>
            </a:pPr>
            <a:r>
              <a:rPr lang="nl-NL" sz="1600" dirty="0" smtClean="0">
                <a:latin typeface="Bookman Old Style" panose="02050604050505020204" pitchFamily="18" charset="0"/>
              </a:rPr>
              <a:t>Simultanously change the immediate neighbors fitness randomly </a:t>
            </a:r>
          </a:p>
          <a:p>
            <a:pPr marL="342900" indent="-342900">
              <a:buAutoNum type="arabicParenR"/>
            </a:pPr>
            <a:endParaRPr lang="nl-NL" dirty="0"/>
          </a:p>
          <a:p>
            <a:endParaRPr lang="nl-NL" dirty="0"/>
          </a:p>
        </p:txBody>
      </p:sp>
      <p:sp>
        <p:nvSpPr>
          <p:cNvPr id="9"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err="1" smtClean="0">
                <a:solidFill>
                  <a:schemeClr val="bg1"/>
                </a:solidFill>
                <a:latin typeface="Bookman Old Style" panose="02050604050505020204" pitchFamily="18" charset="0"/>
                <a:ea typeface="MS PGothic" charset="0"/>
                <a:cs typeface="Arial"/>
              </a:rPr>
              <a:t>Sandpile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Traffic Jams</a:t>
            </a:r>
          </a:p>
          <a:p>
            <a:pPr algn="l"/>
            <a:r>
              <a:rPr lang="en-US" sz="1200" b="1" dirty="0" smtClean="0">
                <a:solidFill>
                  <a:schemeClr val="bg1"/>
                </a:solidFill>
                <a:latin typeface="Bookman Old Style" panose="02050604050505020204" pitchFamily="18" charset="0"/>
                <a:ea typeface="MS PGothic" charset="0"/>
                <a:cs typeface="Arial"/>
              </a:rPr>
              <a:t>Evolution</a:t>
            </a:r>
            <a:endParaRPr lang="en-US" sz="1200" b="1"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b="1" dirty="0">
                <a:solidFill>
                  <a:schemeClr val="bg1"/>
                </a:solidFill>
                <a:latin typeface="Bookman Old Style" panose="02050604050505020204" pitchFamily="18" charset="0"/>
                <a:ea typeface="MS PGothic" charset="0"/>
                <a:cs typeface="Arial"/>
              </a:rPr>
              <a:t>Model</a:t>
            </a: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Initialization</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Attractor</a:t>
            </a:r>
            <a:endParaRPr lang="en-US" sz="1200"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pic>
        <p:nvPicPr>
          <p:cNvPr id="2050" name="Picture 2" descr="http://guestblog.scientopia.org/wp-content/uploads/sites/35/2012/07/Huxle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4511" y="1802400"/>
            <a:ext cx="5206424" cy="26219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42920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14" name="TextBox 13"/>
          <p:cNvSpPr txBox="1"/>
          <p:nvPr/>
        </p:nvSpPr>
        <p:spPr>
          <a:xfrm>
            <a:off x="0" y="121920"/>
            <a:ext cx="1487424" cy="2400657"/>
          </a:xfrm>
          <a:prstGeom prst="rect">
            <a:avLst/>
          </a:prstGeom>
          <a:noFill/>
        </p:spPr>
        <p:txBody>
          <a:bodyPr wrap="square" rtlCol="0">
            <a:spAutoFit/>
          </a:bodyPr>
          <a:lstStyle/>
          <a:p>
            <a:r>
              <a:rPr lang="en-US" sz="1200" dirty="0">
                <a:solidFill>
                  <a:schemeClr val="bg1"/>
                </a:solidFill>
                <a:latin typeface="Bookman Old Style" panose="02050604050505020204" pitchFamily="18" charset="0"/>
              </a:rPr>
              <a:t>Introduction</a:t>
            </a:r>
            <a:endParaRPr lang="en-US" sz="1200" dirty="0">
              <a:solidFill>
                <a:schemeClr val="bg1"/>
              </a:solidFill>
              <a:latin typeface="Bookman Old Style" panose="02050604050505020204" pitchFamily="18" charset="0"/>
              <a:ea typeface="MS PGothic" charset="0"/>
              <a:cs typeface="Arial"/>
            </a:endParaRPr>
          </a:p>
          <a:p>
            <a:r>
              <a:rPr lang="en-US" sz="1200" dirty="0" err="1">
                <a:solidFill>
                  <a:schemeClr val="bg1"/>
                </a:solidFill>
                <a:latin typeface="Bookman Old Style" panose="02050604050505020204" pitchFamily="18" charset="0"/>
                <a:ea typeface="MS PGothic" charset="0"/>
                <a:cs typeface="Arial"/>
              </a:rPr>
              <a:t>Sandpile</a:t>
            </a:r>
            <a:endParaRPr lang="en-US" sz="1200" dirty="0">
              <a:solidFill>
                <a:schemeClr val="bg1"/>
              </a:solidFill>
              <a:latin typeface="Bookman Old Style" panose="02050604050505020204" pitchFamily="18" charset="0"/>
              <a:ea typeface="MS PGothic" charset="0"/>
              <a:cs typeface="Arial"/>
            </a:endParaRPr>
          </a:p>
          <a:p>
            <a:r>
              <a:rPr lang="en-US" sz="1200" dirty="0">
                <a:solidFill>
                  <a:schemeClr val="bg1"/>
                </a:solidFill>
                <a:latin typeface="Bookman Old Style" panose="02050604050505020204" pitchFamily="18" charset="0"/>
                <a:ea typeface="MS PGothic" charset="0"/>
                <a:cs typeface="Arial"/>
              </a:rPr>
              <a:t>Traffic Jams</a:t>
            </a:r>
          </a:p>
          <a:p>
            <a:r>
              <a:rPr lang="en-US" sz="1200" b="1" dirty="0" smtClean="0">
                <a:solidFill>
                  <a:schemeClr val="bg1"/>
                </a:solidFill>
                <a:latin typeface="Bookman Old Style" panose="02050604050505020204" pitchFamily="18" charset="0"/>
                <a:ea typeface="MS PGothic" charset="0"/>
                <a:cs typeface="Arial"/>
              </a:rPr>
              <a:t>Evolution</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Model</a:t>
            </a:r>
          </a:p>
          <a:p>
            <a:pPr marL="171450" indent="-171450">
              <a:buFont typeface="Wingdings" panose="05000000000000000000" pitchFamily="2" charset="2"/>
              <a:buChar char="§"/>
            </a:pPr>
            <a:r>
              <a:rPr lang="en-US" sz="1200" b="1" dirty="0">
                <a:solidFill>
                  <a:schemeClr val="bg1"/>
                </a:solidFill>
                <a:latin typeface="Bookman Old Style" panose="02050604050505020204" pitchFamily="18" charset="0"/>
                <a:ea typeface="MS PGothic" charset="0"/>
                <a:cs typeface="Arial"/>
              </a:rPr>
              <a:t>Initialization</a:t>
            </a:r>
          </a:p>
          <a:p>
            <a:pPr marL="171450" indent="-171450">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Attractor</a:t>
            </a:r>
            <a:endParaRPr lang="en-US" sz="1200" dirty="0">
              <a:solidFill>
                <a:schemeClr val="bg1"/>
              </a:solidFill>
              <a:latin typeface="Bookman Old Style" panose="02050604050505020204" pitchFamily="18" charset="0"/>
              <a:ea typeface="MS PGothic" charset="0"/>
              <a:cs typeface="Arial"/>
            </a:endParaRP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Fractals</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Scales</a:t>
            </a:r>
          </a:p>
          <a:p>
            <a:pPr marL="171450" indent="-171450">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a:solidFill>
                <a:schemeClr val="bg1"/>
              </a:solidFill>
              <a:latin typeface="Bookman Old Style" panose="02050604050505020204" pitchFamily="18" charset="0"/>
              <a:ea typeface="MS PGothic" charset="0"/>
              <a:cs typeface="Arial"/>
            </a:endParaRPr>
          </a:p>
          <a:p>
            <a:r>
              <a:rPr lang="en-US" sz="1200" dirty="0">
                <a:solidFill>
                  <a:schemeClr val="bg1"/>
                </a:solidFill>
                <a:latin typeface="Bookman Old Style" panose="02050604050505020204" pitchFamily="18" charset="0"/>
                <a:ea typeface="MS PGothic" charset="0"/>
                <a:cs typeface="Arial"/>
              </a:rPr>
              <a:t>Conclusion</a:t>
            </a:r>
          </a:p>
          <a:p>
            <a:endParaRPr lang="nl-NL" dirty="0"/>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2092" y="757861"/>
            <a:ext cx="9889983" cy="4774956"/>
          </a:xfrm>
          <a:prstGeom prst="rect">
            <a:avLst/>
          </a:prstGeom>
        </p:spPr>
      </p:pic>
      <p:sp>
        <p:nvSpPr>
          <p:cNvPr id="16" name="TextBox 15"/>
          <p:cNvSpPr txBox="1"/>
          <p:nvPr/>
        </p:nvSpPr>
        <p:spPr>
          <a:xfrm>
            <a:off x="5591075" y="390486"/>
            <a:ext cx="1972015" cy="369332"/>
          </a:xfrm>
          <a:prstGeom prst="rect">
            <a:avLst/>
          </a:prstGeom>
          <a:noFill/>
        </p:spPr>
        <p:txBody>
          <a:bodyPr wrap="none" rtlCol="0">
            <a:spAutoFit/>
          </a:bodyPr>
          <a:lstStyle/>
          <a:p>
            <a:r>
              <a:rPr lang="nl-NL" b="1" dirty="0" smtClean="0">
                <a:latin typeface="Bookman Old Style" panose="02050604050505020204" pitchFamily="18" charset="0"/>
              </a:rPr>
              <a:t>Attractor state</a:t>
            </a:r>
            <a:endParaRPr lang="nl-NL" b="1" dirty="0">
              <a:latin typeface="Bookman Old Style" panose="02050604050505020204" pitchFamily="18" charset="0"/>
            </a:endParaRPr>
          </a:p>
        </p:txBody>
      </p:sp>
    </p:spTree>
    <p:extLst>
      <p:ext uri="{BB962C8B-B14F-4D97-AF65-F5344CB8AC3E}">
        <p14:creationId xmlns:p14="http://schemas.microsoft.com/office/powerpoint/2010/main" val="7689693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14" name="TextBox 13"/>
          <p:cNvSpPr txBox="1"/>
          <p:nvPr/>
        </p:nvSpPr>
        <p:spPr>
          <a:xfrm>
            <a:off x="0" y="121920"/>
            <a:ext cx="1487424" cy="2400657"/>
          </a:xfrm>
          <a:prstGeom prst="rect">
            <a:avLst/>
          </a:prstGeom>
          <a:noFill/>
        </p:spPr>
        <p:txBody>
          <a:bodyPr wrap="square" rtlCol="0">
            <a:spAutoFit/>
          </a:bodyPr>
          <a:lstStyle/>
          <a:p>
            <a:r>
              <a:rPr lang="en-US" sz="1200" dirty="0">
                <a:solidFill>
                  <a:schemeClr val="bg1"/>
                </a:solidFill>
                <a:latin typeface="Bookman Old Style" panose="02050604050505020204" pitchFamily="18" charset="0"/>
              </a:rPr>
              <a:t>Introduction</a:t>
            </a:r>
            <a:endParaRPr lang="en-US" sz="1200" dirty="0">
              <a:solidFill>
                <a:schemeClr val="bg1"/>
              </a:solidFill>
              <a:latin typeface="Bookman Old Style" panose="02050604050505020204" pitchFamily="18" charset="0"/>
              <a:ea typeface="MS PGothic" charset="0"/>
              <a:cs typeface="Arial"/>
            </a:endParaRPr>
          </a:p>
          <a:p>
            <a:r>
              <a:rPr lang="en-US" sz="1200" dirty="0" err="1">
                <a:solidFill>
                  <a:schemeClr val="bg1"/>
                </a:solidFill>
                <a:latin typeface="Bookman Old Style" panose="02050604050505020204" pitchFamily="18" charset="0"/>
                <a:ea typeface="MS PGothic" charset="0"/>
                <a:cs typeface="Arial"/>
              </a:rPr>
              <a:t>Sandpile</a:t>
            </a:r>
            <a:endParaRPr lang="en-US" sz="1200" dirty="0">
              <a:solidFill>
                <a:schemeClr val="bg1"/>
              </a:solidFill>
              <a:latin typeface="Bookman Old Style" panose="02050604050505020204" pitchFamily="18" charset="0"/>
              <a:ea typeface="MS PGothic" charset="0"/>
              <a:cs typeface="Arial"/>
            </a:endParaRPr>
          </a:p>
          <a:p>
            <a:r>
              <a:rPr lang="en-US" sz="1200" dirty="0">
                <a:solidFill>
                  <a:schemeClr val="bg1"/>
                </a:solidFill>
                <a:latin typeface="Bookman Old Style" panose="02050604050505020204" pitchFamily="18" charset="0"/>
                <a:ea typeface="MS PGothic" charset="0"/>
                <a:cs typeface="Arial"/>
              </a:rPr>
              <a:t>Traffic Jams</a:t>
            </a:r>
          </a:p>
          <a:p>
            <a:r>
              <a:rPr lang="en-US" sz="1200" b="1" dirty="0" smtClean="0">
                <a:solidFill>
                  <a:schemeClr val="bg1"/>
                </a:solidFill>
                <a:latin typeface="Bookman Old Style" panose="02050604050505020204" pitchFamily="18" charset="0"/>
                <a:ea typeface="MS PGothic" charset="0"/>
                <a:cs typeface="Arial"/>
              </a:rPr>
              <a:t>Evolution</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Model</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Initialization</a:t>
            </a:r>
          </a:p>
          <a:p>
            <a:pPr marL="171450" indent="-171450">
              <a:buFont typeface="Wingdings" panose="05000000000000000000" pitchFamily="2" charset="2"/>
              <a:buChar char="§"/>
            </a:pPr>
            <a:r>
              <a:rPr lang="en-US" sz="1200" b="1" dirty="0" smtClean="0">
                <a:solidFill>
                  <a:schemeClr val="bg1"/>
                </a:solidFill>
                <a:latin typeface="Bookman Old Style" panose="02050604050505020204" pitchFamily="18" charset="0"/>
                <a:ea typeface="MS PGothic" charset="0"/>
                <a:cs typeface="Arial"/>
              </a:rPr>
              <a:t>Attractor</a:t>
            </a:r>
            <a:endParaRPr lang="en-US" sz="1200" b="1" dirty="0">
              <a:solidFill>
                <a:schemeClr val="bg1"/>
              </a:solidFill>
              <a:latin typeface="Bookman Old Style" panose="02050604050505020204" pitchFamily="18" charset="0"/>
              <a:ea typeface="MS PGothic" charset="0"/>
              <a:cs typeface="Arial"/>
            </a:endParaRP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Fractals</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Scales</a:t>
            </a:r>
          </a:p>
          <a:p>
            <a:pPr marL="171450" indent="-171450">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a:solidFill>
                <a:schemeClr val="bg1"/>
              </a:solidFill>
              <a:latin typeface="Bookman Old Style" panose="02050604050505020204" pitchFamily="18" charset="0"/>
              <a:ea typeface="MS PGothic" charset="0"/>
              <a:cs typeface="Arial"/>
            </a:endParaRPr>
          </a:p>
          <a:p>
            <a:r>
              <a:rPr lang="en-US" sz="1200" dirty="0">
                <a:solidFill>
                  <a:schemeClr val="bg1"/>
                </a:solidFill>
                <a:latin typeface="Bookman Old Style" panose="02050604050505020204" pitchFamily="18" charset="0"/>
                <a:ea typeface="MS PGothic" charset="0"/>
                <a:cs typeface="Arial"/>
              </a:rPr>
              <a:t>Conclusion</a:t>
            </a:r>
          </a:p>
          <a:p>
            <a:endParaRPr lang="nl-NL"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4216" y="1208965"/>
            <a:ext cx="8451267" cy="4025121"/>
          </a:xfrm>
          <a:prstGeom prst="rect">
            <a:avLst/>
          </a:prstGeom>
        </p:spPr>
      </p:pic>
      <p:sp>
        <p:nvSpPr>
          <p:cNvPr id="5" name="TextBox 4"/>
          <p:cNvSpPr txBox="1"/>
          <p:nvPr/>
        </p:nvSpPr>
        <p:spPr>
          <a:xfrm>
            <a:off x="5522499" y="496474"/>
            <a:ext cx="1972015" cy="369332"/>
          </a:xfrm>
          <a:prstGeom prst="rect">
            <a:avLst/>
          </a:prstGeom>
          <a:noFill/>
        </p:spPr>
        <p:txBody>
          <a:bodyPr wrap="none" rtlCol="0">
            <a:spAutoFit/>
          </a:bodyPr>
          <a:lstStyle/>
          <a:p>
            <a:r>
              <a:rPr lang="nl-NL" b="1" dirty="0" smtClean="0">
                <a:latin typeface="Bookman Old Style" panose="02050604050505020204" pitchFamily="18" charset="0"/>
              </a:rPr>
              <a:t>Attractor state</a:t>
            </a:r>
            <a:endParaRPr lang="nl-NL" b="1" dirty="0">
              <a:latin typeface="Bookman Old Style" panose="02050604050505020204" pitchFamily="18" charset="0"/>
            </a:endParaRPr>
          </a:p>
        </p:txBody>
      </p:sp>
    </p:spTree>
    <p:extLst>
      <p:ext uri="{BB962C8B-B14F-4D97-AF65-F5344CB8AC3E}">
        <p14:creationId xmlns:p14="http://schemas.microsoft.com/office/powerpoint/2010/main" val="86617732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14" name="TextBox 13"/>
          <p:cNvSpPr txBox="1"/>
          <p:nvPr/>
        </p:nvSpPr>
        <p:spPr>
          <a:xfrm>
            <a:off x="0" y="121920"/>
            <a:ext cx="1487424" cy="2400657"/>
          </a:xfrm>
          <a:prstGeom prst="rect">
            <a:avLst/>
          </a:prstGeom>
          <a:noFill/>
        </p:spPr>
        <p:txBody>
          <a:bodyPr wrap="square" rtlCol="0">
            <a:spAutoFit/>
          </a:bodyPr>
          <a:lstStyle/>
          <a:p>
            <a:r>
              <a:rPr lang="en-US" sz="1200" dirty="0">
                <a:solidFill>
                  <a:schemeClr val="bg1"/>
                </a:solidFill>
                <a:latin typeface="Bookman Old Style" panose="02050604050505020204" pitchFamily="18" charset="0"/>
              </a:rPr>
              <a:t>Introduction</a:t>
            </a:r>
            <a:endParaRPr lang="en-US" sz="1200" dirty="0">
              <a:solidFill>
                <a:schemeClr val="bg1"/>
              </a:solidFill>
              <a:latin typeface="Bookman Old Style" panose="02050604050505020204" pitchFamily="18" charset="0"/>
              <a:ea typeface="MS PGothic" charset="0"/>
              <a:cs typeface="Arial"/>
            </a:endParaRPr>
          </a:p>
          <a:p>
            <a:r>
              <a:rPr lang="en-US" sz="1200" dirty="0" err="1">
                <a:solidFill>
                  <a:schemeClr val="bg1"/>
                </a:solidFill>
                <a:latin typeface="Bookman Old Style" panose="02050604050505020204" pitchFamily="18" charset="0"/>
                <a:ea typeface="MS PGothic" charset="0"/>
                <a:cs typeface="Arial"/>
              </a:rPr>
              <a:t>Sandpile</a:t>
            </a:r>
            <a:endParaRPr lang="en-US" sz="1200" dirty="0">
              <a:solidFill>
                <a:schemeClr val="bg1"/>
              </a:solidFill>
              <a:latin typeface="Bookman Old Style" panose="02050604050505020204" pitchFamily="18" charset="0"/>
              <a:ea typeface="MS PGothic" charset="0"/>
              <a:cs typeface="Arial"/>
            </a:endParaRPr>
          </a:p>
          <a:p>
            <a:r>
              <a:rPr lang="en-US" sz="1200" dirty="0">
                <a:solidFill>
                  <a:schemeClr val="bg1"/>
                </a:solidFill>
                <a:latin typeface="Bookman Old Style" panose="02050604050505020204" pitchFamily="18" charset="0"/>
                <a:ea typeface="MS PGothic" charset="0"/>
                <a:cs typeface="Arial"/>
              </a:rPr>
              <a:t>Traffic Jams</a:t>
            </a:r>
          </a:p>
          <a:p>
            <a:r>
              <a:rPr lang="en-US" sz="1200" b="1" dirty="0" smtClean="0">
                <a:solidFill>
                  <a:schemeClr val="bg1"/>
                </a:solidFill>
                <a:latin typeface="Bookman Old Style" panose="02050604050505020204" pitchFamily="18" charset="0"/>
                <a:ea typeface="MS PGothic" charset="0"/>
                <a:cs typeface="Arial"/>
              </a:rPr>
              <a:t>Evolution</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Model</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Initialization</a:t>
            </a:r>
          </a:p>
          <a:p>
            <a:pPr marL="171450" indent="-171450">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Attractor</a:t>
            </a:r>
            <a:endParaRPr lang="en-US" sz="1200" dirty="0">
              <a:solidFill>
                <a:schemeClr val="bg1"/>
              </a:solidFill>
              <a:latin typeface="Bookman Old Style" panose="02050604050505020204" pitchFamily="18" charset="0"/>
              <a:ea typeface="MS PGothic" charset="0"/>
              <a:cs typeface="Arial"/>
            </a:endParaRPr>
          </a:p>
          <a:p>
            <a:pPr marL="171450" indent="-171450">
              <a:buFont typeface="Wingdings" panose="05000000000000000000" pitchFamily="2" charset="2"/>
              <a:buChar char="§"/>
            </a:pPr>
            <a:r>
              <a:rPr lang="en-US" sz="1200" b="1" dirty="0">
                <a:solidFill>
                  <a:schemeClr val="bg1"/>
                </a:solidFill>
                <a:latin typeface="Bookman Old Style" panose="02050604050505020204" pitchFamily="18" charset="0"/>
                <a:ea typeface="MS PGothic" charset="0"/>
                <a:cs typeface="Arial"/>
              </a:rPr>
              <a:t>Fractals</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Scales</a:t>
            </a:r>
          </a:p>
          <a:p>
            <a:pPr marL="171450" indent="-171450">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a:solidFill>
                <a:schemeClr val="bg1"/>
              </a:solidFill>
              <a:latin typeface="Bookman Old Style" panose="02050604050505020204" pitchFamily="18" charset="0"/>
              <a:ea typeface="MS PGothic" charset="0"/>
              <a:cs typeface="Arial"/>
            </a:endParaRPr>
          </a:p>
          <a:p>
            <a:r>
              <a:rPr lang="en-US" sz="1200" dirty="0">
                <a:solidFill>
                  <a:schemeClr val="bg1"/>
                </a:solidFill>
                <a:latin typeface="Bookman Old Style" panose="02050604050505020204" pitchFamily="18" charset="0"/>
                <a:ea typeface="MS PGothic" charset="0"/>
                <a:cs typeface="Arial"/>
              </a:rPr>
              <a:t>Conclusion</a:t>
            </a:r>
          </a:p>
          <a:p>
            <a:endParaRPr lang="nl-NL"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9006" y="1414581"/>
            <a:ext cx="9436608" cy="3916796"/>
          </a:xfrm>
          <a:prstGeom prst="rect">
            <a:avLst/>
          </a:prstGeom>
        </p:spPr>
      </p:pic>
      <p:sp>
        <p:nvSpPr>
          <p:cNvPr id="6" name="TextBox 5"/>
          <p:cNvSpPr txBox="1"/>
          <p:nvPr/>
        </p:nvSpPr>
        <p:spPr>
          <a:xfrm>
            <a:off x="5961888" y="510278"/>
            <a:ext cx="1156086" cy="369332"/>
          </a:xfrm>
          <a:prstGeom prst="rect">
            <a:avLst/>
          </a:prstGeom>
          <a:noFill/>
        </p:spPr>
        <p:txBody>
          <a:bodyPr wrap="none" rtlCol="0">
            <a:spAutoFit/>
          </a:bodyPr>
          <a:lstStyle/>
          <a:p>
            <a:r>
              <a:rPr lang="nl-NL" b="1" dirty="0" smtClean="0">
                <a:latin typeface="Bookman Old Style" panose="02050604050505020204" pitchFamily="18" charset="0"/>
              </a:rPr>
              <a:t>Fractals</a:t>
            </a:r>
            <a:endParaRPr lang="nl-NL" b="1" dirty="0">
              <a:latin typeface="Bookman Old Style" panose="02050604050505020204" pitchFamily="18" charset="0"/>
            </a:endParaRPr>
          </a:p>
        </p:txBody>
      </p:sp>
    </p:spTree>
    <p:extLst>
      <p:ext uri="{BB962C8B-B14F-4D97-AF65-F5344CB8AC3E}">
        <p14:creationId xmlns:p14="http://schemas.microsoft.com/office/powerpoint/2010/main" val="27428323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14" name="TextBox 13"/>
          <p:cNvSpPr txBox="1"/>
          <p:nvPr/>
        </p:nvSpPr>
        <p:spPr>
          <a:xfrm>
            <a:off x="0" y="121920"/>
            <a:ext cx="1487424" cy="2400657"/>
          </a:xfrm>
          <a:prstGeom prst="rect">
            <a:avLst/>
          </a:prstGeom>
          <a:noFill/>
        </p:spPr>
        <p:txBody>
          <a:bodyPr wrap="square" rtlCol="0">
            <a:spAutoFit/>
          </a:bodyPr>
          <a:lstStyle/>
          <a:p>
            <a:r>
              <a:rPr lang="en-US" sz="1200" dirty="0">
                <a:solidFill>
                  <a:schemeClr val="bg1"/>
                </a:solidFill>
                <a:latin typeface="Bookman Old Style" panose="02050604050505020204" pitchFamily="18" charset="0"/>
              </a:rPr>
              <a:t>Introduction</a:t>
            </a:r>
            <a:endParaRPr lang="en-US" sz="1200" dirty="0">
              <a:solidFill>
                <a:schemeClr val="bg1"/>
              </a:solidFill>
              <a:latin typeface="Bookman Old Style" panose="02050604050505020204" pitchFamily="18" charset="0"/>
              <a:ea typeface="MS PGothic" charset="0"/>
              <a:cs typeface="Arial"/>
            </a:endParaRPr>
          </a:p>
          <a:p>
            <a:r>
              <a:rPr lang="en-US" sz="1200" dirty="0" err="1">
                <a:solidFill>
                  <a:schemeClr val="bg1"/>
                </a:solidFill>
                <a:latin typeface="Bookman Old Style" panose="02050604050505020204" pitchFamily="18" charset="0"/>
                <a:ea typeface="MS PGothic" charset="0"/>
                <a:cs typeface="Arial"/>
              </a:rPr>
              <a:t>Sandpile</a:t>
            </a:r>
            <a:endParaRPr lang="en-US" sz="1200" dirty="0">
              <a:solidFill>
                <a:schemeClr val="bg1"/>
              </a:solidFill>
              <a:latin typeface="Bookman Old Style" panose="02050604050505020204" pitchFamily="18" charset="0"/>
              <a:ea typeface="MS PGothic" charset="0"/>
              <a:cs typeface="Arial"/>
            </a:endParaRPr>
          </a:p>
          <a:p>
            <a:r>
              <a:rPr lang="en-US" sz="1200" dirty="0">
                <a:solidFill>
                  <a:schemeClr val="bg1"/>
                </a:solidFill>
                <a:latin typeface="Bookman Old Style" panose="02050604050505020204" pitchFamily="18" charset="0"/>
                <a:ea typeface="MS PGothic" charset="0"/>
                <a:cs typeface="Arial"/>
              </a:rPr>
              <a:t>Traffic Jams</a:t>
            </a:r>
          </a:p>
          <a:p>
            <a:r>
              <a:rPr lang="en-US" sz="1200" b="1" dirty="0" smtClean="0">
                <a:solidFill>
                  <a:schemeClr val="bg1"/>
                </a:solidFill>
                <a:latin typeface="Bookman Old Style" panose="02050604050505020204" pitchFamily="18" charset="0"/>
                <a:ea typeface="MS PGothic" charset="0"/>
                <a:cs typeface="Arial"/>
              </a:rPr>
              <a:t>Evolution</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Model</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Initialization</a:t>
            </a:r>
          </a:p>
          <a:p>
            <a:pPr marL="171450" indent="-171450">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Attractor</a:t>
            </a:r>
            <a:endParaRPr lang="en-US" sz="1200" dirty="0">
              <a:solidFill>
                <a:schemeClr val="bg1"/>
              </a:solidFill>
              <a:latin typeface="Bookman Old Style" panose="02050604050505020204" pitchFamily="18" charset="0"/>
              <a:ea typeface="MS PGothic" charset="0"/>
              <a:cs typeface="Arial"/>
            </a:endParaRP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Fractals</a:t>
            </a:r>
          </a:p>
          <a:p>
            <a:pPr marL="171450" indent="-171450">
              <a:buFont typeface="Wingdings" panose="05000000000000000000" pitchFamily="2" charset="2"/>
              <a:buChar char="§"/>
            </a:pPr>
            <a:r>
              <a:rPr lang="en-US" sz="1200" b="1" dirty="0">
                <a:solidFill>
                  <a:schemeClr val="bg1"/>
                </a:solidFill>
                <a:latin typeface="Bookman Old Style" panose="02050604050505020204" pitchFamily="18" charset="0"/>
                <a:ea typeface="MS PGothic" charset="0"/>
                <a:cs typeface="Arial"/>
              </a:rPr>
              <a:t>Scales</a:t>
            </a:r>
          </a:p>
          <a:p>
            <a:pPr marL="171450" indent="-171450">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a:solidFill>
                <a:schemeClr val="bg1"/>
              </a:solidFill>
              <a:latin typeface="Bookman Old Style" panose="02050604050505020204" pitchFamily="18" charset="0"/>
              <a:ea typeface="MS PGothic" charset="0"/>
              <a:cs typeface="Arial"/>
            </a:endParaRPr>
          </a:p>
          <a:p>
            <a:r>
              <a:rPr lang="en-US" sz="1200" dirty="0">
                <a:solidFill>
                  <a:schemeClr val="bg1"/>
                </a:solidFill>
                <a:latin typeface="Bookman Old Style" panose="02050604050505020204" pitchFamily="18" charset="0"/>
                <a:ea typeface="MS PGothic" charset="0"/>
                <a:cs typeface="Arial"/>
              </a:rPr>
              <a:t>Conclusion</a:t>
            </a:r>
          </a:p>
          <a:p>
            <a:endParaRPr lang="nl-NL"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5069" y="654914"/>
            <a:ext cx="9488510" cy="5170347"/>
          </a:xfrm>
          <a:prstGeom prst="rect">
            <a:avLst/>
          </a:prstGeom>
        </p:spPr>
      </p:pic>
      <p:sp>
        <p:nvSpPr>
          <p:cNvPr id="7" name="TextBox 6"/>
          <p:cNvSpPr txBox="1"/>
          <p:nvPr/>
        </p:nvSpPr>
        <p:spPr>
          <a:xfrm>
            <a:off x="6084705" y="453495"/>
            <a:ext cx="939681" cy="369332"/>
          </a:xfrm>
          <a:prstGeom prst="rect">
            <a:avLst/>
          </a:prstGeom>
          <a:noFill/>
        </p:spPr>
        <p:txBody>
          <a:bodyPr wrap="none" rtlCol="0">
            <a:spAutoFit/>
          </a:bodyPr>
          <a:lstStyle/>
          <a:p>
            <a:r>
              <a:rPr lang="nl-NL" b="1" dirty="0" smtClean="0">
                <a:latin typeface="Bookman Old Style" panose="02050604050505020204" pitchFamily="18" charset="0"/>
              </a:rPr>
              <a:t>Scales</a:t>
            </a:r>
            <a:endParaRPr lang="nl-NL" b="1" dirty="0">
              <a:latin typeface="Bookman Old Style" panose="02050604050505020204" pitchFamily="18" charset="0"/>
            </a:endParaRPr>
          </a:p>
        </p:txBody>
      </p:sp>
    </p:spTree>
    <p:extLst>
      <p:ext uri="{BB962C8B-B14F-4D97-AF65-F5344CB8AC3E}">
        <p14:creationId xmlns:p14="http://schemas.microsoft.com/office/powerpoint/2010/main" val="19387269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14" name="TextBox 13"/>
          <p:cNvSpPr txBox="1"/>
          <p:nvPr/>
        </p:nvSpPr>
        <p:spPr>
          <a:xfrm>
            <a:off x="0" y="121920"/>
            <a:ext cx="1487424" cy="2400657"/>
          </a:xfrm>
          <a:prstGeom prst="rect">
            <a:avLst/>
          </a:prstGeom>
          <a:noFill/>
        </p:spPr>
        <p:txBody>
          <a:bodyPr wrap="square" rtlCol="0">
            <a:spAutoFit/>
          </a:bodyPr>
          <a:lstStyle/>
          <a:p>
            <a:r>
              <a:rPr lang="en-US" sz="1200" dirty="0">
                <a:solidFill>
                  <a:schemeClr val="bg1"/>
                </a:solidFill>
                <a:latin typeface="Bookman Old Style" panose="02050604050505020204" pitchFamily="18" charset="0"/>
              </a:rPr>
              <a:t>Introduction</a:t>
            </a:r>
            <a:endParaRPr lang="en-US" sz="1200" dirty="0">
              <a:solidFill>
                <a:schemeClr val="bg1"/>
              </a:solidFill>
              <a:latin typeface="Bookman Old Style" panose="02050604050505020204" pitchFamily="18" charset="0"/>
              <a:ea typeface="MS PGothic" charset="0"/>
              <a:cs typeface="Arial"/>
            </a:endParaRPr>
          </a:p>
          <a:p>
            <a:r>
              <a:rPr lang="en-US" sz="1200" dirty="0" err="1">
                <a:solidFill>
                  <a:schemeClr val="bg1"/>
                </a:solidFill>
                <a:latin typeface="Bookman Old Style" panose="02050604050505020204" pitchFamily="18" charset="0"/>
                <a:ea typeface="MS PGothic" charset="0"/>
                <a:cs typeface="Arial"/>
              </a:rPr>
              <a:t>Sandpile</a:t>
            </a:r>
            <a:endParaRPr lang="en-US" sz="1200" dirty="0">
              <a:solidFill>
                <a:schemeClr val="bg1"/>
              </a:solidFill>
              <a:latin typeface="Bookman Old Style" panose="02050604050505020204" pitchFamily="18" charset="0"/>
              <a:ea typeface="MS PGothic" charset="0"/>
              <a:cs typeface="Arial"/>
            </a:endParaRPr>
          </a:p>
          <a:p>
            <a:r>
              <a:rPr lang="en-US" sz="1200" dirty="0">
                <a:solidFill>
                  <a:schemeClr val="bg1"/>
                </a:solidFill>
                <a:latin typeface="Bookman Old Style" panose="02050604050505020204" pitchFamily="18" charset="0"/>
                <a:ea typeface="MS PGothic" charset="0"/>
                <a:cs typeface="Arial"/>
              </a:rPr>
              <a:t>Traffic Jams</a:t>
            </a:r>
          </a:p>
          <a:p>
            <a:r>
              <a:rPr lang="en-US" sz="1200" b="1" dirty="0" smtClean="0">
                <a:solidFill>
                  <a:schemeClr val="bg1"/>
                </a:solidFill>
                <a:latin typeface="Bookman Old Style" panose="02050604050505020204" pitchFamily="18" charset="0"/>
                <a:ea typeface="MS PGothic" charset="0"/>
                <a:cs typeface="Arial"/>
              </a:rPr>
              <a:t>Evolution</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Model</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Initialization</a:t>
            </a:r>
          </a:p>
          <a:p>
            <a:pPr marL="171450" indent="-171450">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Attractor</a:t>
            </a:r>
            <a:endParaRPr lang="en-US" sz="1200" dirty="0">
              <a:solidFill>
                <a:schemeClr val="bg1"/>
              </a:solidFill>
              <a:latin typeface="Bookman Old Style" panose="02050604050505020204" pitchFamily="18" charset="0"/>
              <a:ea typeface="MS PGothic" charset="0"/>
              <a:cs typeface="Arial"/>
            </a:endParaRP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Fractals</a:t>
            </a:r>
          </a:p>
          <a:p>
            <a:pPr marL="171450" indent="-171450">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Scales</a:t>
            </a:r>
          </a:p>
          <a:p>
            <a:pPr marL="171450" indent="-171450">
              <a:buFont typeface="Wingdings" panose="05000000000000000000" pitchFamily="2" charset="2"/>
              <a:buChar char="§"/>
            </a:pPr>
            <a:r>
              <a:rPr lang="en-US" sz="1200" b="1" dirty="0" smtClean="0">
                <a:solidFill>
                  <a:schemeClr val="bg1"/>
                </a:solidFill>
                <a:latin typeface="Bookman Old Style" panose="02050604050505020204" pitchFamily="18" charset="0"/>
                <a:ea typeface="MS PGothic" charset="0"/>
                <a:cs typeface="Arial"/>
              </a:rPr>
              <a:t>Noise</a:t>
            </a:r>
            <a:endParaRPr lang="en-US" sz="1200" dirty="0">
              <a:solidFill>
                <a:schemeClr val="bg1"/>
              </a:solidFill>
              <a:latin typeface="Bookman Old Style" panose="02050604050505020204" pitchFamily="18" charset="0"/>
              <a:ea typeface="MS PGothic" charset="0"/>
              <a:cs typeface="Arial"/>
            </a:endParaRPr>
          </a:p>
          <a:p>
            <a:r>
              <a:rPr lang="en-US" sz="1200" dirty="0">
                <a:solidFill>
                  <a:schemeClr val="bg1"/>
                </a:solidFill>
                <a:latin typeface="Bookman Old Style" panose="02050604050505020204" pitchFamily="18" charset="0"/>
                <a:ea typeface="MS PGothic" charset="0"/>
                <a:cs typeface="Arial"/>
              </a:rPr>
              <a:t>Conclusion</a:t>
            </a:r>
          </a:p>
          <a:p>
            <a:endParaRPr lang="nl-NL"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7781" t="6401" r="7742" b="63487"/>
          <a:stretch/>
        </p:blipFill>
        <p:spPr>
          <a:xfrm>
            <a:off x="1936764" y="1322248"/>
            <a:ext cx="9137132" cy="1551255"/>
          </a:xfrm>
          <a:prstGeom prst="rect">
            <a:avLst/>
          </a:prstGeom>
        </p:spPr>
      </p:pic>
      <p:sp>
        <p:nvSpPr>
          <p:cNvPr id="7" name="TextBox 6"/>
          <p:cNvSpPr txBox="1"/>
          <p:nvPr/>
        </p:nvSpPr>
        <p:spPr>
          <a:xfrm>
            <a:off x="4589581" y="560832"/>
            <a:ext cx="3831498" cy="369332"/>
          </a:xfrm>
          <a:prstGeom prst="rect">
            <a:avLst/>
          </a:prstGeom>
          <a:noFill/>
        </p:spPr>
        <p:txBody>
          <a:bodyPr wrap="none" rtlCol="0">
            <a:spAutoFit/>
          </a:bodyPr>
          <a:lstStyle/>
          <a:p>
            <a:r>
              <a:rPr lang="nl-NL" b="1" dirty="0" smtClean="0">
                <a:latin typeface="Bookman Old Style" panose="02050604050505020204" pitchFamily="18" charset="0"/>
              </a:rPr>
              <a:t>Time and frequency behavior</a:t>
            </a:r>
            <a:endParaRPr lang="nl-NL" b="1" dirty="0">
              <a:latin typeface="Bookman Old Style" panose="02050604050505020204" pitchFamily="18" charset="0"/>
            </a:endParaRP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7781" t="64939" r="7742" b="1925"/>
          <a:stretch/>
        </p:blipFill>
        <p:spPr>
          <a:xfrm>
            <a:off x="1917851" y="3369365"/>
            <a:ext cx="9137132" cy="1706970"/>
          </a:xfrm>
          <a:prstGeom prst="rect">
            <a:avLst/>
          </a:prstGeom>
        </p:spPr>
      </p:pic>
    </p:spTree>
    <p:extLst>
      <p:ext uri="{BB962C8B-B14F-4D97-AF65-F5344CB8AC3E}">
        <p14:creationId xmlns:p14="http://schemas.microsoft.com/office/powerpoint/2010/main" val="18176919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sp>
        <p:nvSpPr>
          <p:cNvPr id="2" name="TextBox 1"/>
          <p:cNvSpPr txBox="1"/>
          <p:nvPr/>
        </p:nvSpPr>
        <p:spPr>
          <a:xfrm>
            <a:off x="3497253" y="562708"/>
            <a:ext cx="5527770" cy="523220"/>
          </a:xfrm>
          <a:prstGeom prst="rect">
            <a:avLst/>
          </a:prstGeom>
          <a:noFill/>
        </p:spPr>
        <p:txBody>
          <a:bodyPr wrap="square" rtlCol="0">
            <a:spAutoFit/>
          </a:bodyPr>
          <a:lstStyle/>
          <a:p>
            <a:pPr algn="ctr"/>
            <a:r>
              <a:rPr lang="nl-NL" sz="2800" b="1" dirty="0" smtClean="0">
                <a:latin typeface="Bookman Old Style" panose="02050604050505020204" pitchFamily="18" charset="0"/>
              </a:rPr>
              <a:t>Self Organized Criticality</a:t>
            </a:r>
            <a:endParaRPr lang="nl-NL" sz="2800" b="1" dirty="0">
              <a:latin typeface="Bookman Old Style" panose="02050604050505020204" pitchFamily="18" charset="0"/>
            </a:endParaRPr>
          </a:p>
        </p:txBody>
      </p:sp>
      <p:sp>
        <p:nvSpPr>
          <p:cNvPr id="6" name="TextBox 5"/>
          <p:cNvSpPr txBox="1"/>
          <p:nvPr/>
        </p:nvSpPr>
        <p:spPr>
          <a:xfrm>
            <a:off x="2777925" y="1788652"/>
            <a:ext cx="2587568" cy="1477328"/>
          </a:xfrm>
          <a:prstGeom prst="rect">
            <a:avLst/>
          </a:prstGeom>
          <a:noFill/>
        </p:spPr>
        <p:txBody>
          <a:bodyPr wrap="none" rtlCol="0">
            <a:spAutoFit/>
          </a:bodyPr>
          <a:lstStyle/>
          <a:p>
            <a:r>
              <a:rPr lang="nl-NL" dirty="0" smtClean="0">
                <a:latin typeface="Bookman Old Style" panose="02050604050505020204" pitchFamily="18" charset="0"/>
              </a:rPr>
              <a:t>Attractor state</a:t>
            </a:r>
          </a:p>
          <a:p>
            <a:pPr marL="285750" indent="-285750">
              <a:buFont typeface="Arial" panose="020B0604020202020204" pitchFamily="34" charset="0"/>
              <a:buChar char="•"/>
            </a:pPr>
            <a:r>
              <a:rPr lang="nl-NL" dirty="0" smtClean="0">
                <a:latin typeface="Bookman Old Style" panose="02050604050505020204" pitchFamily="18" charset="0"/>
              </a:rPr>
              <a:t>Fractals</a:t>
            </a:r>
          </a:p>
          <a:p>
            <a:pPr marL="285750" indent="-285750">
              <a:buFont typeface="Arial" panose="020B0604020202020204" pitchFamily="34" charset="0"/>
              <a:buChar char="•"/>
            </a:pPr>
            <a:r>
              <a:rPr lang="nl-NL" dirty="0" smtClean="0">
                <a:latin typeface="Bookman Old Style" panose="02050604050505020204" pitchFamily="18" charset="0"/>
              </a:rPr>
              <a:t>Powerlaw relations</a:t>
            </a:r>
          </a:p>
          <a:p>
            <a:pPr marL="285750" indent="-285750">
              <a:buFont typeface="Arial" panose="020B0604020202020204" pitchFamily="34" charset="0"/>
              <a:buChar char="•"/>
            </a:pPr>
            <a:r>
              <a:rPr lang="nl-NL" dirty="0">
                <a:latin typeface="Bookman Old Style" panose="02050604050505020204" pitchFamily="18" charset="0"/>
              </a:rPr>
              <a:t>1/f Noise</a:t>
            </a:r>
          </a:p>
          <a:p>
            <a:endParaRPr lang="nl-NL" dirty="0"/>
          </a:p>
        </p:txBody>
      </p:sp>
      <p:sp>
        <p:nvSpPr>
          <p:cNvPr id="7" name="TextBox 6"/>
          <p:cNvSpPr txBox="1"/>
          <p:nvPr/>
        </p:nvSpPr>
        <p:spPr>
          <a:xfrm>
            <a:off x="2777925" y="3596640"/>
            <a:ext cx="4177747" cy="1200329"/>
          </a:xfrm>
          <a:prstGeom prst="rect">
            <a:avLst/>
          </a:prstGeom>
          <a:noFill/>
        </p:spPr>
        <p:txBody>
          <a:bodyPr wrap="none" rtlCol="0">
            <a:spAutoFit/>
          </a:bodyPr>
          <a:lstStyle/>
          <a:p>
            <a:r>
              <a:rPr lang="nl-NL" dirty="0" smtClean="0">
                <a:latin typeface="Bookman Old Style" panose="02050604050505020204" pitchFamily="18" charset="0"/>
              </a:rPr>
              <a:t>3 Different models:</a:t>
            </a:r>
          </a:p>
          <a:p>
            <a:pPr marL="285750" indent="-285750">
              <a:buFont typeface="Arial" panose="020B0604020202020204" pitchFamily="34" charset="0"/>
              <a:buChar char="•"/>
            </a:pPr>
            <a:r>
              <a:rPr lang="nl-NL" dirty="0" smtClean="0">
                <a:latin typeface="Bookman Old Style" panose="02050604050505020204" pitchFamily="18" charset="0"/>
              </a:rPr>
              <a:t>Sandpile </a:t>
            </a:r>
          </a:p>
          <a:p>
            <a:pPr marL="285750" indent="-285750">
              <a:buFont typeface="Arial" panose="020B0604020202020204" pitchFamily="34" charset="0"/>
              <a:buChar char="•"/>
            </a:pPr>
            <a:r>
              <a:rPr lang="nl-NL" dirty="0" smtClean="0">
                <a:latin typeface="Bookman Old Style" panose="02050604050505020204" pitchFamily="18" charset="0"/>
              </a:rPr>
              <a:t>Traffic jams </a:t>
            </a:r>
          </a:p>
          <a:p>
            <a:pPr marL="285750" indent="-285750">
              <a:buFont typeface="Arial" panose="020B0604020202020204" pitchFamily="34" charset="0"/>
              <a:buChar char="•"/>
            </a:pPr>
            <a:r>
              <a:rPr lang="nl-NL" dirty="0" smtClean="0">
                <a:latin typeface="Bookman Old Style" panose="02050604050505020204" pitchFamily="18" charset="0"/>
              </a:rPr>
              <a:t>Bak-sneppen model of evolution </a:t>
            </a:r>
          </a:p>
        </p:txBody>
      </p:sp>
      <p:sp>
        <p:nvSpPr>
          <p:cNvPr id="10"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b="1" dirty="0" smtClean="0">
                <a:solidFill>
                  <a:schemeClr val="bg1"/>
                </a:solidFill>
                <a:latin typeface="Bookman Old Style" panose="02050604050505020204" pitchFamily="18" charset="0"/>
              </a:rPr>
              <a:t>Introduction</a:t>
            </a:r>
            <a:endParaRPr lang="en-US" sz="1200" b="1" dirty="0" smtClean="0">
              <a:solidFill>
                <a:schemeClr val="bg1"/>
              </a:solidFill>
              <a:latin typeface="Bookman Old Style" panose="02050604050505020204" pitchFamily="18" charset="0"/>
              <a:ea typeface="MS PGothic" charset="0"/>
              <a:cs typeface="Arial"/>
            </a:endParaRPr>
          </a:p>
          <a:p>
            <a:pPr algn="l"/>
            <a:r>
              <a:rPr lang="en-US" sz="1200" dirty="0" err="1" smtClean="0">
                <a:solidFill>
                  <a:schemeClr val="bg1"/>
                </a:solidFill>
                <a:latin typeface="Bookman Old Style" panose="02050604050505020204" pitchFamily="18" charset="0"/>
                <a:ea typeface="MS PGothic" charset="0"/>
                <a:cs typeface="Arial"/>
              </a:rPr>
              <a:t>Sandpile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Traffic Jams</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spTree>
    <p:extLst>
      <p:ext uri="{BB962C8B-B14F-4D97-AF65-F5344CB8AC3E}">
        <p14:creationId xmlns:p14="http://schemas.microsoft.com/office/powerpoint/2010/main" val="414618196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172389"/>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2" name="TextBox 1"/>
          <p:cNvSpPr txBox="1"/>
          <p:nvPr/>
        </p:nvSpPr>
        <p:spPr>
          <a:xfrm>
            <a:off x="5522976" y="398919"/>
            <a:ext cx="1719072" cy="369332"/>
          </a:xfrm>
          <a:prstGeom prst="rect">
            <a:avLst/>
          </a:prstGeom>
          <a:noFill/>
        </p:spPr>
        <p:txBody>
          <a:bodyPr wrap="square" rtlCol="0">
            <a:spAutoFit/>
          </a:bodyPr>
          <a:lstStyle/>
          <a:p>
            <a:r>
              <a:rPr lang="nl-NL" b="1" dirty="0" smtClean="0">
                <a:latin typeface="Bookman Old Style" panose="02050604050505020204" pitchFamily="18" charset="0"/>
              </a:rPr>
              <a:t>Conclusion</a:t>
            </a:r>
            <a:endParaRPr lang="nl-NL" b="1" dirty="0">
              <a:latin typeface="Bookman Old Style" panose="02050604050505020204" pitchFamily="18" charset="0"/>
            </a:endParaRPr>
          </a:p>
        </p:txBody>
      </p:sp>
      <p:sp>
        <p:nvSpPr>
          <p:cNvPr id="14" name="TextBox 13"/>
          <p:cNvSpPr txBox="1"/>
          <p:nvPr/>
        </p:nvSpPr>
        <p:spPr>
          <a:xfrm>
            <a:off x="0" y="121920"/>
            <a:ext cx="1487424" cy="1292662"/>
          </a:xfrm>
          <a:prstGeom prst="rect">
            <a:avLst/>
          </a:prstGeom>
          <a:noFill/>
        </p:spPr>
        <p:txBody>
          <a:bodyPr wrap="square" rtlCol="0">
            <a:spAutoFit/>
          </a:bodyPr>
          <a:lstStyle/>
          <a:p>
            <a:r>
              <a:rPr lang="en-US" sz="1200" dirty="0">
                <a:solidFill>
                  <a:schemeClr val="bg1"/>
                </a:solidFill>
                <a:latin typeface="Bookman Old Style" panose="02050604050505020204" pitchFamily="18" charset="0"/>
              </a:rPr>
              <a:t>Introduction</a:t>
            </a:r>
            <a:endParaRPr lang="en-US" sz="1200" dirty="0">
              <a:solidFill>
                <a:schemeClr val="bg1"/>
              </a:solidFill>
              <a:latin typeface="Bookman Old Style" panose="02050604050505020204" pitchFamily="18" charset="0"/>
              <a:ea typeface="MS PGothic" charset="0"/>
              <a:cs typeface="Arial"/>
            </a:endParaRPr>
          </a:p>
          <a:p>
            <a:r>
              <a:rPr lang="en-US" sz="1200" dirty="0" err="1">
                <a:solidFill>
                  <a:schemeClr val="bg1"/>
                </a:solidFill>
                <a:latin typeface="Bookman Old Style" panose="02050604050505020204" pitchFamily="18" charset="0"/>
                <a:ea typeface="MS PGothic" charset="0"/>
                <a:cs typeface="Arial"/>
              </a:rPr>
              <a:t>Sandpile</a:t>
            </a:r>
            <a:endParaRPr lang="en-US" sz="1200" dirty="0">
              <a:solidFill>
                <a:schemeClr val="bg1"/>
              </a:solidFill>
              <a:latin typeface="Bookman Old Style" panose="02050604050505020204" pitchFamily="18" charset="0"/>
              <a:ea typeface="MS PGothic" charset="0"/>
              <a:cs typeface="Arial"/>
            </a:endParaRPr>
          </a:p>
          <a:p>
            <a:r>
              <a:rPr lang="en-US" sz="1200" dirty="0">
                <a:solidFill>
                  <a:schemeClr val="bg1"/>
                </a:solidFill>
                <a:latin typeface="Bookman Old Style" panose="02050604050505020204" pitchFamily="18" charset="0"/>
                <a:ea typeface="MS PGothic" charset="0"/>
                <a:cs typeface="Arial"/>
              </a:rPr>
              <a:t>Traffic Jams</a:t>
            </a:r>
          </a:p>
          <a:p>
            <a:r>
              <a:rPr lang="en-US" sz="1200" dirty="0" smtClean="0">
                <a:solidFill>
                  <a:schemeClr val="bg1"/>
                </a:solidFill>
                <a:latin typeface="Bookman Old Style" panose="02050604050505020204" pitchFamily="18" charset="0"/>
                <a:ea typeface="MS PGothic" charset="0"/>
                <a:cs typeface="Arial"/>
              </a:rPr>
              <a:t>Evolution</a:t>
            </a:r>
          </a:p>
          <a:p>
            <a:r>
              <a:rPr lang="en-US" sz="1200" b="1" dirty="0" smtClean="0">
                <a:solidFill>
                  <a:schemeClr val="bg1"/>
                </a:solidFill>
                <a:latin typeface="Bookman Old Style" panose="02050604050505020204" pitchFamily="18" charset="0"/>
                <a:ea typeface="MS PGothic" charset="0"/>
                <a:cs typeface="Arial"/>
              </a:rPr>
              <a:t>Conclusion</a:t>
            </a:r>
            <a:endParaRPr lang="en-US" sz="1200" b="1" dirty="0">
              <a:solidFill>
                <a:schemeClr val="bg1"/>
              </a:solidFill>
              <a:latin typeface="Bookman Old Style" panose="02050604050505020204" pitchFamily="18" charset="0"/>
              <a:ea typeface="MS PGothic" charset="0"/>
              <a:cs typeface="Arial"/>
            </a:endParaRPr>
          </a:p>
          <a:p>
            <a:endParaRPr lang="nl-NL" dirty="0"/>
          </a:p>
        </p:txBody>
      </p:sp>
      <p:sp>
        <p:nvSpPr>
          <p:cNvPr id="6" name="TextBox 5"/>
          <p:cNvSpPr txBox="1"/>
          <p:nvPr/>
        </p:nvSpPr>
        <p:spPr>
          <a:xfrm>
            <a:off x="4005900" y="2456502"/>
            <a:ext cx="4753224" cy="2031325"/>
          </a:xfrm>
          <a:prstGeom prst="rect">
            <a:avLst/>
          </a:prstGeom>
          <a:noFill/>
        </p:spPr>
        <p:txBody>
          <a:bodyPr wrap="none" rtlCol="0">
            <a:spAutoFit/>
          </a:bodyPr>
          <a:lstStyle/>
          <a:p>
            <a:r>
              <a:rPr lang="nl-NL" dirty="0" smtClean="0">
                <a:latin typeface="Bookman Old Style" panose="02050604050505020204" pitchFamily="18" charset="0"/>
              </a:rPr>
              <a:t>Systems behave self-organized criticality</a:t>
            </a:r>
          </a:p>
          <a:p>
            <a:r>
              <a:rPr lang="nl-NL" dirty="0" smtClean="0">
                <a:latin typeface="Bookman Old Style" panose="02050604050505020204" pitchFamily="18" charset="0"/>
              </a:rPr>
              <a:t>Reproduce properties of real systems</a:t>
            </a:r>
          </a:p>
          <a:p>
            <a:r>
              <a:rPr lang="nl-NL" dirty="0" smtClean="0">
                <a:latin typeface="Bookman Old Style" panose="02050604050505020204" pitchFamily="18" charset="0"/>
              </a:rPr>
              <a:t>Nature -&gt;&gt;&gt; self-organized critical!!!!</a:t>
            </a:r>
          </a:p>
          <a:p>
            <a:r>
              <a:rPr lang="nl-NL" dirty="0" smtClean="0">
                <a:latin typeface="Bookman Old Style" panose="02050604050505020204" pitchFamily="18" charset="0"/>
              </a:rPr>
              <a:t> </a:t>
            </a:r>
          </a:p>
          <a:p>
            <a:endParaRPr lang="nl-NL" dirty="0" smtClean="0">
              <a:latin typeface="Bookman Old Style" panose="02050604050505020204" pitchFamily="18" charset="0"/>
            </a:endParaRPr>
          </a:p>
          <a:p>
            <a:endParaRPr lang="nl-NL" dirty="0" smtClean="0"/>
          </a:p>
          <a:p>
            <a:endParaRPr lang="nl-NL" dirty="0"/>
          </a:p>
        </p:txBody>
      </p:sp>
    </p:spTree>
    <p:extLst>
      <p:ext uri="{BB962C8B-B14F-4D97-AF65-F5344CB8AC3E}">
        <p14:creationId xmlns:p14="http://schemas.microsoft.com/office/powerpoint/2010/main" val="16142244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172389"/>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2" name="TextBox 1"/>
          <p:cNvSpPr txBox="1"/>
          <p:nvPr/>
        </p:nvSpPr>
        <p:spPr>
          <a:xfrm>
            <a:off x="4632960" y="398919"/>
            <a:ext cx="3755136" cy="369332"/>
          </a:xfrm>
          <a:prstGeom prst="rect">
            <a:avLst/>
          </a:prstGeom>
          <a:noFill/>
        </p:spPr>
        <p:txBody>
          <a:bodyPr wrap="square" rtlCol="0">
            <a:spAutoFit/>
          </a:bodyPr>
          <a:lstStyle/>
          <a:p>
            <a:r>
              <a:rPr lang="nl-NL" b="1" dirty="0" smtClean="0">
                <a:latin typeface="Bookman Old Style" panose="02050604050505020204" pitchFamily="18" charset="0"/>
              </a:rPr>
              <a:t>Determination Traffic Jams</a:t>
            </a:r>
            <a:endParaRPr lang="nl-NL" b="1" dirty="0">
              <a:latin typeface="Bookman Old Style" panose="02050604050505020204" pitchFamily="18"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5589" y="1548384"/>
            <a:ext cx="9886486" cy="4054104"/>
          </a:xfrm>
          <a:prstGeom prst="rect">
            <a:avLst/>
          </a:prstGeom>
        </p:spPr>
      </p:pic>
    </p:spTree>
    <p:extLst>
      <p:ext uri="{BB962C8B-B14F-4D97-AF65-F5344CB8AC3E}">
        <p14:creationId xmlns:p14="http://schemas.microsoft.com/office/powerpoint/2010/main" val="12366533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172389"/>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2" name="TextBox 1"/>
          <p:cNvSpPr txBox="1"/>
          <p:nvPr/>
        </p:nvSpPr>
        <p:spPr>
          <a:xfrm>
            <a:off x="4438163" y="398919"/>
            <a:ext cx="4413504" cy="369332"/>
          </a:xfrm>
          <a:prstGeom prst="rect">
            <a:avLst/>
          </a:prstGeom>
          <a:noFill/>
        </p:spPr>
        <p:txBody>
          <a:bodyPr wrap="square" rtlCol="0">
            <a:spAutoFit/>
          </a:bodyPr>
          <a:lstStyle/>
          <a:p>
            <a:r>
              <a:rPr lang="nl-NL" b="1" dirty="0" smtClean="0">
                <a:latin typeface="Bookman Old Style" panose="02050604050505020204" pitchFamily="18" charset="0"/>
              </a:rPr>
              <a:t>Determination Evolution Branches</a:t>
            </a:r>
            <a:endParaRPr lang="nl-NL" b="1" dirty="0">
              <a:latin typeface="Bookman Old Style" panose="02050604050505020204" pitchFamily="18"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6880" y="1085928"/>
            <a:ext cx="10315067" cy="4619677"/>
          </a:xfrm>
          <a:prstGeom prst="rect">
            <a:avLst/>
          </a:prstGeom>
        </p:spPr>
      </p:pic>
    </p:spTree>
    <p:extLst>
      <p:ext uri="{BB962C8B-B14F-4D97-AF65-F5344CB8AC3E}">
        <p14:creationId xmlns:p14="http://schemas.microsoft.com/office/powerpoint/2010/main" val="6780045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sp>
        <p:nvSpPr>
          <p:cNvPr id="2" name="TextBox 1"/>
          <p:cNvSpPr txBox="1"/>
          <p:nvPr/>
        </p:nvSpPr>
        <p:spPr>
          <a:xfrm>
            <a:off x="5201213" y="622140"/>
            <a:ext cx="2319671" cy="369332"/>
          </a:xfrm>
          <a:prstGeom prst="rect">
            <a:avLst/>
          </a:prstGeom>
          <a:noFill/>
        </p:spPr>
        <p:txBody>
          <a:bodyPr wrap="square" rtlCol="0">
            <a:spAutoFit/>
          </a:bodyPr>
          <a:lstStyle/>
          <a:p>
            <a:r>
              <a:rPr lang="nl-NL" b="1" dirty="0" smtClean="0">
                <a:latin typeface="Bookman Old Style" panose="02050604050505020204" pitchFamily="18" charset="0"/>
              </a:rPr>
              <a:t>Sandpile Model</a:t>
            </a:r>
            <a:endParaRPr lang="nl-NL" b="1" dirty="0">
              <a:latin typeface="Bookman Old Style" panose="02050604050505020204" pitchFamily="18" charset="0"/>
            </a:endParaRPr>
          </a:p>
        </p:txBody>
      </p:sp>
      <p:sp>
        <p:nvSpPr>
          <p:cNvPr id="6" name="Rectangle 5"/>
          <p:cNvSpPr/>
          <p:nvPr/>
        </p:nvSpPr>
        <p:spPr>
          <a:xfrm>
            <a:off x="2881313" y="2085926"/>
            <a:ext cx="5759450" cy="2308324"/>
          </a:xfrm>
          <a:prstGeom prst="rect">
            <a:avLst/>
          </a:prstGeom>
        </p:spPr>
        <p:txBody>
          <a:bodyPr>
            <a:spAutoFit/>
          </a:bodyPr>
          <a:lstStyle/>
          <a:p>
            <a:r>
              <a:rPr lang="en-US" dirty="0">
                <a:solidFill>
                  <a:schemeClr val="bg1"/>
                </a:solidFill>
                <a:latin typeface="Bookman Old Style" panose="02050604050505020204" pitchFamily="18" charset="0"/>
              </a:rPr>
              <a:t>Introduction</a:t>
            </a:r>
            <a:endParaRPr lang="en-US" dirty="0">
              <a:solidFill>
                <a:schemeClr val="bg1"/>
              </a:solidFill>
              <a:latin typeface="Bookman Old Style" panose="02050604050505020204" pitchFamily="18" charset="0"/>
              <a:ea typeface="MS PGothic" charset="0"/>
              <a:cs typeface="Arial"/>
            </a:endParaRPr>
          </a:p>
          <a:p>
            <a:r>
              <a:rPr lang="en-US" b="1" dirty="0">
                <a:solidFill>
                  <a:schemeClr val="bg1"/>
                </a:solidFill>
                <a:latin typeface="Bookman Old Style" panose="02050604050505020204" pitchFamily="18" charset="0"/>
                <a:ea typeface="MS PGothic" charset="0"/>
                <a:cs typeface="Arial"/>
              </a:rPr>
              <a:t>Theory</a:t>
            </a:r>
          </a:p>
          <a:p>
            <a:pPr marL="171450" indent="-171450">
              <a:buFont typeface="Wingdings" panose="05000000000000000000" pitchFamily="2" charset="2"/>
              <a:buChar char="§"/>
            </a:pPr>
            <a:r>
              <a:rPr lang="en-US" b="1" dirty="0">
                <a:solidFill>
                  <a:schemeClr val="bg1"/>
                </a:solidFill>
                <a:latin typeface="Bookman Old Style" panose="02050604050505020204" pitchFamily="18" charset="0"/>
                <a:ea typeface="MS PGothic" charset="0"/>
                <a:cs typeface="Arial"/>
              </a:rPr>
              <a:t>System</a:t>
            </a:r>
          </a:p>
          <a:p>
            <a:pPr marL="171450" indent="-171450">
              <a:buFont typeface="Wingdings" panose="05000000000000000000" pitchFamily="2" charset="2"/>
              <a:buChar char="§"/>
            </a:pPr>
            <a:r>
              <a:rPr lang="en-US" dirty="0">
                <a:solidFill>
                  <a:schemeClr val="bg1"/>
                </a:solidFill>
                <a:latin typeface="Bookman Old Style" panose="02050604050505020204" pitchFamily="18" charset="0"/>
                <a:ea typeface="MS PGothic" charset="0"/>
                <a:cs typeface="Arial"/>
              </a:rPr>
              <a:t>NEGF</a:t>
            </a:r>
          </a:p>
          <a:p>
            <a:pPr marL="171450" indent="-171450">
              <a:buFont typeface="Wingdings" panose="05000000000000000000" pitchFamily="2" charset="2"/>
              <a:buChar char="§"/>
            </a:pPr>
            <a:r>
              <a:rPr lang="en-US" dirty="0">
                <a:solidFill>
                  <a:schemeClr val="bg1"/>
                </a:solidFill>
                <a:latin typeface="Bookman Old Style" panose="02050604050505020204" pitchFamily="18" charset="0"/>
                <a:ea typeface="MS PGothic" charset="0"/>
                <a:cs typeface="Arial"/>
              </a:rPr>
              <a:t>Transmission</a:t>
            </a:r>
          </a:p>
          <a:p>
            <a:r>
              <a:rPr lang="en-US" dirty="0">
                <a:solidFill>
                  <a:schemeClr val="bg1"/>
                </a:solidFill>
                <a:latin typeface="Bookman Old Style" panose="02050604050505020204" pitchFamily="18" charset="0"/>
                <a:ea typeface="MS PGothic" charset="0"/>
                <a:cs typeface="Arial"/>
              </a:rPr>
              <a:t>Model</a:t>
            </a:r>
          </a:p>
          <a:p>
            <a:r>
              <a:rPr lang="en-US" dirty="0">
                <a:solidFill>
                  <a:schemeClr val="bg1"/>
                </a:solidFill>
                <a:latin typeface="Bookman Old Style" panose="02050604050505020204" pitchFamily="18" charset="0"/>
                <a:ea typeface="MS PGothic" charset="0"/>
                <a:cs typeface="Arial"/>
              </a:rPr>
              <a:t>Results</a:t>
            </a:r>
          </a:p>
          <a:p>
            <a:r>
              <a:rPr lang="en-US" dirty="0">
                <a:solidFill>
                  <a:schemeClr val="bg1"/>
                </a:solidFill>
                <a:latin typeface="Bookman Old Style" panose="02050604050505020204" pitchFamily="18" charset="0"/>
                <a:ea typeface="MS PGothic" charset="0"/>
                <a:cs typeface="Arial"/>
              </a:rPr>
              <a:t>Conclusion</a:t>
            </a:r>
          </a:p>
        </p:txBody>
      </p:sp>
      <p:sp>
        <p:nvSpPr>
          <p:cNvPr id="7"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b="1" dirty="0" err="1" smtClean="0">
                <a:solidFill>
                  <a:schemeClr val="bg1"/>
                </a:solidFill>
                <a:latin typeface="Bookman Old Style" panose="02050604050505020204" pitchFamily="18" charset="0"/>
                <a:ea typeface="MS PGothic" charset="0"/>
                <a:cs typeface="Arial"/>
              </a:rPr>
              <a:t>Sandpile</a:t>
            </a:r>
            <a:endParaRPr lang="en-US" sz="1200" b="1"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b="1" dirty="0" smtClean="0">
                <a:solidFill>
                  <a:schemeClr val="bg1"/>
                </a:solidFill>
                <a:latin typeface="Bookman Old Style" panose="02050604050505020204" pitchFamily="18" charset="0"/>
                <a:ea typeface="MS PGothic" charset="0"/>
                <a:cs typeface="Arial"/>
              </a:rPr>
              <a:t>Model</a:t>
            </a:r>
            <a:endParaRPr lang="en-US" sz="1200" b="1"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Initialization</a:t>
            </a:r>
            <a:endParaRPr lang="en-US" sz="1200"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Traffic Jams</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sp>
        <p:nvSpPr>
          <p:cNvPr id="8" name="TextBox 7"/>
          <p:cNvSpPr txBox="1"/>
          <p:nvPr/>
        </p:nvSpPr>
        <p:spPr>
          <a:xfrm>
            <a:off x="2144216" y="2151580"/>
            <a:ext cx="6693408" cy="2862322"/>
          </a:xfrm>
          <a:prstGeom prst="rect">
            <a:avLst/>
          </a:prstGeom>
          <a:noFill/>
        </p:spPr>
        <p:txBody>
          <a:bodyPr wrap="square" rtlCol="0">
            <a:spAutoFit/>
          </a:bodyPr>
          <a:lstStyle/>
          <a:p>
            <a:pPr marL="342900" indent="-342900">
              <a:buAutoNum type="arabicParenR"/>
            </a:pPr>
            <a:r>
              <a:rPr lang="nl-NL" dirty="0" smtClean="0">
                <a:latin typeface="Bookman Old Style" panose="02050604050505020204" pitchFamily="18" charset="0"/>
              </a:rPr>
              <a:t>Find Z(x,y) &gt; Z</a:t>
            </a:r>
            <a:r>
              <a:rPr lang="nl-NL" baseline="-25000" dirty="0" smtClean="0">
                <a:latin typeface="Bookman Old Style" panose="02050604050505020204" pitchFamily="18" charset="0"/>
              </a:rPr>
              <a:t>crit</a:t>
            </a:r>
            <a:endParaRPr lang="nl-NL" dirty="0">
              <a:latin typeface="Bookman Old Style" panose="02050604050505020204" pitchFamily="18" charset="0"/>
            </a:endParaRPr>
          </a:p>
          <a:p>
            <a:pPr marL="342900" indent="-342900">
              <a:buAutoNum type="arabicParenR"/>
            </a:pPr>
            <a:r>
              <a:rPr lang="nl-NL" dirty="0" smtClean="0">
                <a:latin typeface="Bookman Old Style" panose="02050604050505020204" pitchFamily="18" charset="0"/>
              </a:rPr>
              <a:t>Z(x,y) – = 4</a:t>
            </a:r>
          </a:p>
          <a:p>
            <a:r>
              <a:rPr lang="nl-NL" dirty="0">
                <a:latin typeface="Bookman Old Style" panose="02050604050505020204" pitchFamily="18" charset="0"/>
              </a:rPr>
              <a:t> </a:t>
            </a:r>
            <a:r>
              <a:rPr lang="nl-NL" dirty="0" smtClean="0">
                <a:latin typeface="Bookman Old Style" panose="02050604050505020204" pitchFamily="18" charset="0"/>
              </a:rPr>
              <a:t>    Z(x-1,y)  +=1</a:t>
            </a:r>
          </a:p>
          <a:p>
            <a:r>
              <a:rPr lang="nl-NL" dirty="0" smtClean="0">
                <a:latin typeface="Bookman Old Style" panose="02050604050505020204" pitchFamily="18" charset="0"/>
              </a:rPr>
              <a:t>     Z(x+1,y) +=1</a:t>
            </a:r>
            <a:endParaRPr lang="nl-NL" dirty="0">
              <a:latin typeface="Bookman Old Style" panose="02050604050505020204" pitchFamily="18" charset="0"/>
            </a:endParaRPr>
          </a:p>
          <a:p>
            <a:r>
              <a:rPr lang="nl-NL" dirty="0" smtClean="0">
                <a:latin typeface="Bookman Old Style" panose="02050604050505020204" pitchFamily="18" charset="0"/>
              </a:rPr>
              <a:t>     Z(x,y-1)  +=1</a:t>
            </a:r>
            <a:endParaRPr lang="nl-NL" dirty="0">
              <a:latin typeface="Bookman Old Style" panose="02050604050505020204" pitchFamily="18" charset="0"/>
            </a:endParaRPr>
          </a:p>
          <a:p>
            <a:r>
              <a:rPr lang="nl-NL" dirty="0" smtClean="0">
                <a:latin typeface="Bookman Old Style" panose="02050604050505020204" pitchFamily="18" charset="0"/>
              </a:rPr>
              <a:t>     Z(x,y+1) +=1</a:t>
            </a:r>
            <a:endParaRPr lang="nl-NL" dirty="0">
              <a:latin typeface="Bookman Old Style" panose="02050604050505020204" pitchFamily="18" charset="0"/>
            </a:endParaRPr>
          </a:p>
          <a:p>
            <a:endParaRPr lang="nl-NL" dirty="0" smtClean="0"/>
          </a:p>
          <a:p>
            <a:endParaRPr lang="nl-NL" dirty="0" smtClean="0"/>
          </a:p>
          <a:p>
            <a:pPr lvl="1"/>
            <a:endParaRPr lang="nl-NL" dirty="0" smtClean="0"/>
          </a:p>
          <a:p>
            <a:endParaRPr lang="nl-NL" dirty="0"/>
          </a:p>
        </p:txBody>
      </p:sp>
      <p:pic>
        <p:nvPicPr>
          <p:cNvPr id="1034" name="Picture 10" descr="https://scontent.xx.fbcdn.net/v/t34.0-12/13866687_1231376560235869_1844708321_n.png?oh=16ec9b954e0ee1e4acff1397a9ee3d1f&amp;oe=579AC7EC"/>
          <p:cNvPicPr>
            <a:picLocks noChangeAspect="1" noChangeArrowheads="1"/>
          </p:cNvPicPr>
          <p:nvPr/>
        </p:nvPicPr>
        <p:blipFill rotWithShape="1">
          <a:blip r:embed="rId3">
            <a:extLst>
              <a:ext uri="{28A0092B-C50C-407E-A947-70E740481C1C}">
                <a14:useLocalDpi xmlns:a14="http://schemas.microsoft.com/office/drawing/2010/main" val="0"/>
              </a:ext>
            </a:extLst>
          </a:blip>
          <a:srcRect b="6933"/>
          <a:stretch/>
        </p:blipFill>
        <p:spPr bwMode="auto">
          <a:xfrm>
            <a:off x="6208919" y="1944316"/>
            <a:ext cx="3684270" cy="35055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25020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048357" y="245818"/>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sp>
        <p:nvSpPr>
          <p:cNvPr id="6"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b="1" dirty="0" err="1" smtClean="0">
                <a:solidFill>
                  <a:schemeClr val="bg1"/>
                </a:solidFill>
                <a:latin typeface="Bookman Old Style" panose="02050604050505020204" pitchFamily="18" charset="0"/>
                <a:ea typeface="MS PGothic" charset="0"/>
                <a:cs typeface="Arial"/>
              </a:rPr>
              <a:t>Sandpile</a:t>
            </a:r>
            <a:endParaRPr lang="en-US" sz="1200" b="1"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Model</a:t>
            </a:r>
            <a:endParaRPr lang="en-US" sz="1200"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b="1" dirty="0" smtClean="0">
                <a:solidFill>
                  <a:schemeClr val="bg1"/>
                </a:solidFill>
                <a:latin typeface="Bookman Old Style" panose="02050604050505020204" pitchFamily="18" charset="0"/>
                <a:ea typeface="MS PGothic" charset="0"/>
                <a:cs typeface="Arial"/>
              </a:rPr>
              <a:t>Initialization</a:t>
            </a:r>
            <a:endParaRPr lang="en-US" sz="1200" b="1"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Traffic Jams</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2077" y="1026231"/>
            <a:ext cx="9054628" cy="4427713"/>
          </a:xfrm>
          <a:prstGeom prst="rect">
            <a:avLst/>
          </a:prstGeom>
        </p:spPr>
      </p:pic>
      <p:sp>
        <p:nvSpPr>
          <p:cNvPr id="9" name="TextBox 8"/>
          <p:cNvSpPr txBox="1"/>
          <p:nvPr/>
        </p:nvSpPr>
        <p:spPr>
          <a:xfrm>
            <a:off x="5400328" y="398523"/>
            <a:ext cx="1972015" cy="369332"/>
          </a:xfrm>
          <a:prstGeom prst="rect">
            <a:avLst/>
          </a:prstGeom>
          <a:noFill/>
        </p:spPr>
        <p:txBody>
          <a:bodyPr wrap="none" rtlCol="0">
            <a:spAutoFit/>
          </a:bodyPr>
          <a:lstStyle/>
          <a:p>
            <a:r>
              <a:rPr lang="nl-NL" b="1" dirty="0" smtClean="0">
                <a:latin typeface="Bookman Old Style" panose="02050604050505020204" pitchFamily="18" charset="0"/>
              </a:rPr>
              <a:t>Attractor state</a:t>
            </a:r>
            <a:endParaRPr lang="nl-NL" b="1" dirty="0">
              <a:latin typeface="Bookman Old Style" panose="02050604050505020204" pitchFamily="18" charset="0"/>
            </a:endParaRPr>
          </a:p>
        </p:txBody>
      </p:sp>
    </p:spTree>
    <p:extLst>
      <p:ext uri="{BB962C8B-B14F-4D97-AF65-F5344CB8AC3E}">
        <p14:creationId xmlns:p14="http://schemas.microsoft.com/office/powerpoint/2010/main" val="14211935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sp>
        <p:nvSpPr>
          <p:cNvPr id="6"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b="1" dirty="0" err="1" smtClean="0">
                <a:solidFill>
                  <a:schemeClr val="bg1"/>
                </a:solidFill>
                <a:latin typeface="Bookman Old Style" panose="02050604050505020204" pitchFamily="18" charset="0"/>
                <a:ea typeface="MS PGothic" charset="0"/>
                <a:cs typeface="Arial"/>
              </a:rPr>
              <a:t>Sandpile</a:t>
            </a:r>
            <a:endParaRPr lang="en-US" sz="1200" b="1"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Model</a:t>
            </a:r>
            <a:endParaRPr lang="en-US" sz="1200"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Initialization</a:t>
            </a:r>
            <a:endParaRPr lang="en-US" sz="1200"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b="1" dirty="0" smtClean="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Traffic Jams</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8112" y="1456693"/>
            <a:ext cx="9693275" cy="3566790"/>
          </a:xfrm>
          <a:prstGeom prst="rect">
            <a:avLst/>
          </a:prstGeom>
        </p:spPr>
      </p:pic>
      <p:sp>
        <p:nvSpPr>
          <p:cNvPr id="8" name="TextBox 7"/>
          <p:cNvSpPr txBox="1"/>
          <p:nvPr/>
        </p:nvSpPr>
        <p:spPr>
          <a:xfrm>
            <a:off x="5929110" y="560832"/>
            <a:ext cx="1151277" cy="369332"/>
          </a:xfrm>
          <a:prstGeom prst="rect">
            <a:avLst/>
          </a:prstGeom>
          <a:noFill/>
        </p:spPr>
        <p:txBody>
          <a:bodyPr wrap="none" rtlCol="0">
            <a:spAutoFit/>
          </a:bodyPr>
          <a:lstStyle/>
          <a:p>
            <a:r>
              <a:rPr lang="nl-NL" b="1" dirty="0" smtClean="0">
                <a:latin typeface="Bookman Old Style" panose="02050604050505020204" pitchFamily="18" charset="0"/>
              </a:rPr>
              <a:t>Fractals</a:t>
            </a:r>
            <a:endParaRPr lang="nl-NL" b="1" dirty="0">
              <a:latin typeface="Bookman Old Style" panose="02050604050505020204" pitchFamily="18" charset="0"/>
            </a:endParaRPr>
          </a:p>
        </p:txBody>
      </p:sp>
    </p:spTree>
    <p:extLst>
      <p:ext uri="{BB962C8B-B14F-4D97-AF65-F5344CB8AC3E}">
        <p14:creationId xmlns:p14="http://schemas.microsoft.com/office/powerpoint/2010/main" val="34035290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sp>
        <p:nvSpPr>
          <p:cNvPr id="6"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b="1" dirty="0" err="1" smtClean="0">
                <a:solidFill>
                  <a:schemeClr val="bg1"/>
                </a:solidFill>
                <a:latin typeface="Bookman Old Style" panose="02050604050505020204" pitchFamily="18" charset="0"/>
                <a:ea typeface="MS PGothic" charset="0"/>
                <a:cs typeface="Arial"/>
              </a:rPr>
              <a:t>Sandpile</a:t>
            </a:r>
            <a:endParaRPr lang="en-US" sz="1200" b="1"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Model</a:t>
            </a:r>
            <a:endParaRPr lang="en-US" sz="1200"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Initialization</a:t>
            </a:r>
            <a:endParaRPr lang="en-US" sz="1200"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b="1" dirty="0" smtClean="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Traffic Jams</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1952" y="1039723"/>
            <a:ext cx="9022715" cy="4639642"/>
          </a:xfrm>
          <a:prstGeom prst="rect">
            <a:avLst/>
          </a:prstGeom>
        </p:spPr>
      </p:pic>
      <p:sp>
        <p:nvSpPr>
          <p:cNvPr id="8" name="TextBox 7"/>
          <p:cNvSpPr txBox="1"/>
          <p:nvPr/>
        </p:nvSpPr>
        <p:spPr>
          <a:xfrm>
            <a:off x="5943468" y="348384"/>
            <a:ext cx="939681" cy="369332"/>
          </a:xfrm>
          <a:prstGeom prst="rect">
            <a:avLst/>
          </a:prstGeom>
          <a:noFill/>
        </p:spPr>
        <p:txBody>
          <a:bodyPr wrap="none" rtlCol="0">
            <a:spAutoFit/>
          </a:bodyPr>
          <a:lstStyle/>
          <a:p>
            <a:r>
              <a:rPr lang="nl-NL" b="1" dirty="0" smtClean="0">
                <a:latin typeface="Bookman Old Style" panose="02050604050505020204" pitchFamily="18" charset="0"/>
              </a:rPr>
              <a:t>Scales</a:t>
            </a:r>
            <a:endParaRPr lang="nl-NL" b="1" dirty="0">
              <a:latin typeface="Bookman Old Style" panose="02050604050505020204" pitchFamily="18" charset="0"/>
            </a:endParaRPr>
          </a:p>
        </p:txBody>
      </p:sp>
    </p:spTree>
    <p:extLst>
      <p:ext uri="{BB962C8B-B14F-4D97-AF65-F5344CB8AC3E}">
        <p14:creationId xmlns:p14="http://schemas.microsoft.com/office/powerpoint/2010/main" val="30226670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sp>
        <p:nvSpPr>
          <p:cNvPr id="6"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b="1" dirty="0" err="1" smtClean="0">
                <a:solidFill>
                  <a:schemeClr val="bg1"/>
                </a:solidFill>
                <a:latin typeface="Bookman Old Style" panose="02050604050505020204" pitchFamily="18" charset="0"/>
                <a:ea typeface="MS PGothic" charset="0"/>
                <a:cs typeface="Arial"/>
              </a:rPr>
              <a:t>Sandpile</a:t>
            </a:r>
            <a:endParaRPr lang="en-US" sz="1200" b="1"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Model</a:t>
            </a:r>
            <a:endParaRPr lang="en-US" sz="1200"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Initialization</a:t>
            </a:r>
            <a:endParaRPr lang="en-US" sz="1200" dirty="0" smtClean="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b="1" dirty="0" smtClean="0">
                <a:solidFill>
                  <a:schemeClr val="bg1"/>
                </a:solidFill>
                <a:latin typeface="Bookman Old Style" panose="02050604050505020204" pitchFamily="18" charset="0"/>
                <a:ea typeface="MS PGothic" charset="0"/>
                <a:cs typeface="Arial"/>
              </a:rPr>
              <a:t>Noise</a:t>
            </a:r>
            <a:endParaRPr lang="en-US" sz="1200" b="1"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Traffic Jams</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0720" y="991170"/>
            <a:ext cx="9083675" cy="4817348"/>
          </a:xfrm>
          <a:prstGeom prst="rect">
            <a:avLst/>
          </a:prstGeom>
        </p:spPr>
      </p:pic>
      <p:sp>
        <p:nvSpPr>
          <p:cNvPr id="8" name="TextBox 7"/>
          <p:cNvSpPr txBox="1"/>
          <p:nvPr/>
        </p:nvSpPr>
        <p:spPr>
          <a:xfrm>
            <a:off x="5323941" y="400038"/>
            <a:ext cx="2430474" cy="369332"/>
          </a:xfrm>
          <a:prstGeom prst="rect">
            <a:avLst/>
          </a:prstGeom>
          <a:noFill/>
        </p:spPr>
        <p:txBody>
          <a:bodyPr wrap="none" rtlCol="0">
            <a:spAutoFit/>
          </a:bodyPr>
          <a:lstStyle/>
          <a:p>
            <a:r>
              <a:rPr lang="nl-NL" b="1" dirty="0" smtClean="0">
                <a:latin typeface="Bookman Old Style" panose="02050604050505020204" pitchFamily="18" charset="0"/>
              </a:rPr>
              <a:t>Energy dissipation</a:t>
            </a:r>
            <a:endParaRPr lang="nl-NL" b="1" dirty="0">
              <a:latin typeface="Bookman Old Style" panose="02050604050505020204" pitchFamily="18" charset="0"/>
            </a:endParaRPr>
          </a:p>
        </p:txBody>
      </p:sp>
    </p:spTree>
    <p:extLst>
      <p:ext uri="{BB962C8B-B14F-4D97-AF65-F5344CB8AC3E}">
        <p14:creationId xmlns:p14="http://schemas.microsoft.com/office/powerpoint/2010/main" val="26465139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784513" y="145728"/>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465881" y="1596309"/>
            <a:ext cx="3295157" cy="196332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marL="342900" indent="-342900" algn="l">
              <a:buAutoNum type="arabicParenR"/>
            </a:pPr>
            <a:r>
              <a:rPr lang="en-US" sz="1400" dirty="0" smtClean="0">
                <a:latin typeface="Bookman Old Style" panose="02050604050505020204" pitchFamily="18" charset="0"/>
                <a:ea typeface="MS PGothic" charset="0"/>
                <a:cs typeface="Arial" panose="020B0604020202020204" pitchFamily="34" charset="0"/>
              </a:rPr>
              <a:t>Acceleration</a:t>
            </a:r>
          </a:p>
          <a:p>
            <a:pPr marL="342900" indent="-342900" algn="l">
              <a:buAutoNum type="arabicParenR"/>
            </a:pPr>
            <a:r>
              <a:rPr lang="en-US" sz="1400" dirty="0" smtClean="0">
                <a:latin typeface="Bookman Old Style" panose="02050604050505020204" pitchFamily="18" charset="0"/>
                <a:ea typeface="MS PGothic" charset="0"/>
                <a:cs typeface="Arial" panose="020B0604020202020204" pitchFamily="34" charset="0"/>
              </a:rPr>
              <a:t>Slowing down</a:t>
            </a:r>
          </a:p>
          <a:p>
            <a:pPr marL="342900" indent="-342900" algn="l">
              <a:buAutoNum type="arabicParenR"/>
            </a:pPr>
            <a:r>
              <a:rPr lang="en-US" sz="1400" dirty="0" smtClean="0">
                <a:latin typeface="Bookman Old Style" panose="02050604050505020204" pitchFamily="18" charset="0"/>
                <a:ea typeface="MS PGothic" charset="0"/>
                <a:cs typeface="Arial" panose="020B0604020202020204" pitchFamily="34" charset="0"/>
              </a:rPr>
              <a:t>Randomization</a:t>
            </a:r>
          </a:p>
          <a:p>
            <a:pPr marL="342900" indent="-342900" algn="l">
              <a:buAutoNum type="arabicParenR"/>
            </a:pPr>
            <a:r>
              <a:rPr lang="en-US" sz="1400" dirty="0" smtClean="0">
                <a:latin typeface="Bookman Old Style" panose="02050604050505020204" pitchFamily="18" charset="0"/>
                <a:ea typeface="MS PGothic" charset="0"/>
                <a:cs typeface="Arial" panose="020B0604020202020204" pitchFamily="34" charset="0"/>
              </a:rPr>
              <a:t>Car motion</a:t>
            </a:r>
          </a:p>
          <a:p>
            <a:pPr algn="l"/>
            <a:endParaRPr lang="en-US" sz="1800" dirty="0" smtClean="0">
              <a:solidFill>
                <a:srgbClr val="00B0F0"/>
              </a:solidFill>
              <a:latin typeface="Arial" panose="020B0604020202020204" pitchFamily="34" charset="0"/>
              <a:ea typeface="MS PGothic" charset="0"/>
              <a:cs typeface="Arial" panose="020B0604020202020204" pitchFamily="34" charset="0"/>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sp>
        <p:nvSpPr>
          <p:cNvPr id="2" name="TextBox 1"/>
          <p:cNvSpPr txBox="1"/>
          <p:nvPr/>
        </p:nvSpPr>
        <p:spPr>
          <a:xfrm>
            <a:off x="4998720" y="378041"/>
            <a:ext cx="2255520" cy="369332"/>
          </a:xfrm>
          <a:prstGeom prst="rect">
            <a:avLst/>
          </a:prstGeom>
          <a:noFill/>
        </p:spPr>
        <p:txBody>
          <a:bodyPr wrap="square" rtlCol="0">
            <a:spAutoFit/>
          </a:bodyPr>
          <a:lstStyle/>
          <a:p>
            <a:r>
              <a:rPr lang="nl-NL" b="1" dirty="0" smtClean="0">
                <a:latin typeface="Bookman Old Style" panose="02050604050505020204" pitchFamily="18" charset="0"/>
              </a:rPr>
              <a:t>Traffic jams</a:t>
            </a:r>
            <a:endParaRPr lang="nl-NL" b="1" dirty="0">
              <a:latin typeface="Bookman Old Style" panose="02050604050505020204" pitchFamily="18" charset="0"/>
            </a:endParaRPr>
          </a:p>
        </p:txBody>
      </p:sp>
      <p:sp>
        <p:nvSpPr>
          <p:cNvPr id="8"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err="1" smtClean="0">
                <a:solidFill>
                  <a:schemeClr val="bg1"/>
                </a:solidFill>
                <a:latin typeface="Bookman Old Style" panose="02050604050505020204" pitchFamily="18" charset="0"/>
                <a:ea typeface="MS PGothic" charset="0"/>
                <a:cs typeface="Arial"/>
              </a:rPr>
              <a:t>Sandpile</a:t>
            </a:r>
            <a:endParaRPr lang="en-US" sz="1200" dirty="0" smtClean="0">
              <a:solidFill>
                <a:schemeClr val="bg1"/>
              </a:solidFill>
              <a:latin typeface="Bookman Old Style" panose="02050604050505020204" pitchFamily="18" charset="0"/>
              <a:ea typeface="MS PGothic" charset="0"/>
              <a:cs typeface="Arial"/>
            </a:endParaRPr>
          </a:p>
          <a:p>
            <a:pPr algn="l"/>
            <a:r>
              <a:rPr lang="en-US" sz="1200" b="1" dirty="0" smtClean="0">
                <a:solidFill>
                  <a:schemeClr val="bg1"/>
                </a:solidFill>
                <a:latin typeface="Bookman Old Style" panose="02050604050505020204" pitchFamily="18" charset="0"/>
                <a:ea typeface="MS PGothic" charset="0"/>
                <a:cs typeface="Arial"/>
              </a:rPr>
              <a:t>Traffic Jams</a:t>
            </a:r>
          </a:p>
          <a:p>
            <a:pPr marL="171450" indent="-171450" algn="l">
              <a:buFont typeface="Wingdings" panose="05000000000000000000" pitchFamily="2" charset="2"/>
              <a:buChar char="§"/>
            </a:pPr>
            <a:r>
              <a:rPr lang="en-US" sz="1200" b="1" dirty="0" smtClean="0">
                <a:solidFill>
                  <a:schemeClr val="bg1"/>
                </a:solidFill>
                <a:latin typeface="Bookman Old Style" panose="02050604050505020204" pitchFamily="18" charset="0"/>
                <a:ea typeface="MS PGothic" charset="0"/>
                <a:cs typeface="Arial"/>
              </a:rPr>
              <a:t>Model</a:t>
            </a:r>
            <a:endParaRPr lang="en-US" sz="1200" b="1"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Initialization</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Reality</a:t>
            </a:r>
            <a:endParaRPr lang="en-US" sz="1200"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pic>
        <p:nvPicPr>
          <p:cNvPr id="3074" name="Picture 2" descr="http://www.michellehenry.fr/trafficjam.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4025" y="2024185"/>
            <a:ext cx="4183591" cy="28739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48711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144216" y="251969"/>
            <a:ext cx="9001398" cy="833959"/>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b="1" dirty="0" smtClean="0">
              <a:solidFill>
                <a:srgbClr val="5E878B"/>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txBox="1">
            <a:spLocks noChangeArrowheads="1"/>
          </p:cNvSpPr>
          <p:nvPr/>
        </p:nvSpPr>
        <p:spPr>
          <a:xfrm>
            <a:off x="2144216" y="1208965"/>
            <a:ext cx="9001398" cy="4599553"/>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3600" dirty="0" smtClean="0">
              <a:solidFill>
                <a:srgbClr val="00B0F0"/>
              </a:solidFill>
              <a:latin typeface="Bookman Old Style" panose="02050604050505020204" pitchFamily="18" charset="0"/>
              <a:ea typeface="MS PGothic" charset="0"/>
              <a:cs typeface="Arial"/>
            </a:endParaRPr>
          </a:p>
          <a:p>
            <a:pPr marL="457200" indent="-457200" algn="l">
              <a:buFont typeface="Wingdings" panose="05000000000000000000" pitchFamily="2" charset="2"/>
              <a:buChar char="§"/>
            </a:pPr>
            <a:endParaRPr lang="en-US" sz="3200" dirty="0" smtClean="0">
              <a:solidFill>
                <a:srgbClr val="00B0F0"/>
              </a:solidFill>
              <a:latin typeface="Bookman Old Style" panose="02050604050505020204" pitchFamily="18" charset="0"/>
              <a:ea typeface="MS PGothic" charset="0"/>
              <a:cs typeface="Arial"/>
            </a:endParaRPr>
          </a:p>
        </p:txBody>
      </p:sp>
      <p:sp>
        <p:nvSpPr>
          <p:cNvPr id="5" name="Rectangle 3"/>
          <p:cNvSpPr txBox="1">
            <a:spLocks noChangeArrowheads="1"/>
          </p:cNvSpPr>
          <p:nvPr/>
        </p:nvSpPr>
        <p:spPr>
          <a:xfrm>
            <a:off x="0" y="0"/>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1200" dirty="0" smtClean="0">
              <a:solidFill>
                <a:schemeClr val="bg1"/>
              </a:solidFill>
              <a:latin typeface="Bookman Old Style" panose="02050604050505020204" pitchFamily="18" charset="0"/>
              <a:ea typeface="MS PGothic" charset="0"/>
              <a:cs typeface="Arial"/>
            </a:endParaRPr>
          </a:p>
        </p:txBody>
      </p:sp>
      <p:sp>
        <p:nvSpPr>
          <p:cNvPr id="2" name="TextBox 1"/>
          <p:cNvSpPr txBox="1"/>
          <p:nvPr/>
        </p:nvSpPr>
        <p:spPr>
          <a:xfrm>
            <a:off x="4669536" y="562708"/>
            <a:ext cx="2938272" cy="523220"/>
          </a:xfrm>
          <a:prstGeom prst="rect">
            <a:avLst/>
          </a:prstGeom>
          <a:noFill/>
        </p:spPr>
        <p:txBody>
          <a:bodyPr wrap="square" rtlCol="0">
            <a:spAutoFit/>
          </a:bodyPr>
          <a:lstStyle/>
          <a:p>
            <a:r>
              <a:rPr lang="nl-NL" sz="2800" dirty="0" smtClean="0"/>
              <a:t> </a:t>
            </a:r>
            <a:endParaRPr lang="nl-NL" sz="2800"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0304" y="873129"/>
            <a:ext cx="9205595" cy="4806942"/>
          </a:xfrm>
          <a:prstGeom prst="rect">
            <a:avLst/>
          </a:prstGeom>
        </p:spPr>
      </p:pic>
      <p:sp>
        <p:nvSpPr>
          <p:cNvPr id="9" name="Rectangle 3"/>
          <p:cNvSpPr txBox="1">
            <a:spLocks noChangeArrowheads="1"/>
          </p:cNvSpPr>
          <p:nvPr/>
        </p:nvSpPr>
        <p:spPr>
          <a:xfrm>
            <a:off x="-1" y="134112"/>
            <a:ext cx="1569027" cy="5808518"/>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1200" dirty="0" smtClean="0">
                <a:solidFill>
                  <a:schemeClr val="bg1"/>
                </a:solidFill>
                <a:latin typeface="Bookman Old Style" panose="02050604050505020204" pitchFamily="18" charset="0"/>
              </a:rPr>
              <a:t>Introduction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err="1" smtClean="0">
                <a:solidFill>
                  <a:schemeClr val="bg1"/>
                </a:solidFill>
                <a:latin typeface="Bookman Old Style" panose="02050604050505020204" pitchFamily="18" charset="0"/>
                <a:ea typeface="MS PGothic" charset="0"/>
                <a:cs typeface="Arial"/>
              </a:rPr>
              <a:t>Sandpile</a:t>
            </a:r>
            <a:endParaRPr lang="en-US" sz="1200" dirty="0" smtClean="0">
              <a:solidFill>
                <a:schemeClr val="bg1"/>
              </a:solidFill>
              <a:latin typeface="Bookman Old Style" panose="02050604050505020204" pitchFamily="18" charset="0"/>
              <a:ea typeface="MS PGothic" charset="0"/>
              <a:cs typeface="Arial"/>
            </a:endParaRPr>
          </a:p>
          <a:p>
            <a:pPr algn="l"/>
            <a:r>
              <a:rPr lang="en-US" sz="1200" b="1" dirty="0" smtClean="0">
                <a:solidFill>
                  <a:schemeClr val="bg1"/>
                </a:solidFill>
                <a:latin typeface="Bookman Old Style" panose="02050604050505020204" pitchFamily="18" charset="0"/>
                <a:ea typeface="MS PGothic" charset="0"/>
                <a:cs typeface="Arial"/>
              </a:rPr>
              <a:t>Traffic Jams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Model</a:t>
            </a:r>
            <a:endParaRPr lang="en-US" sz="1200"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b="1" dirty="0" smtClean="0">
                <a:solidFill>
                  <a:schemeClr val="bg1"/>
                </a:solidFill>
                <a:latin typeface="Bookman Old Style" panose="02050604050505020204" pitchFamily="18" charset="0"/>
                <a:ea typeface="MS PGothic" charset="0"/>
                <a:cs typeface="Arial"/>
              </a:rPr>
              <a:t>Initialization</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Reality</a:t>
            </a:r>
            <a:endParaRPr lang="en-US" sz="1200" dirty="0">
              <a:solidFill>
                <a:schemeClr val="bg1"/>
              </a:solidFill>
              <a:latin typeface="Bookman Old Style" panose="02050604050505020204" pitchFamily="18" charset="0"/>
              <a:ea typeface="MS PGothic" charset="0"/>
              <a:cs typeface="Arial"/>
            </a:endParaRP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Fractals</a:t>
            </a:r>
          </a:p>
          <a:p>
            <a:pPr marL="171450" indent="-171450" algn="l">
              <a:buFont typeface="Wingdings" panose="05000000000000000000" pitchFamily="2" charset="2"/>
              <a:buChar char="§"/>
            </a:pPr>
            <a:r>
              <a:rPr lang="en-US" sz="1200" dirty="0">
                <a:solidFill>
                  <a:schemeClr val="bg1"/>
                </a:solidFill>
                <a:latin typeface="Bookman Old Style" panose="02050604050505020204" pitchFamily="18" charset="0"/>
                <a:ea typeface="MS PGothic" charset="0"/>
                <a:cs typeface="Arial"/>
              </a:rPr>
              <a:t>Scales</a:t>
            </a:r>
          </a:p>
          <a:p>
            <a:pPr marL="171450" indent="-171450" algn="l">
              <a:buFont typeface="Wingdings" panose="05000000000000000000" pitchFamily="2" charset="2"/>
              <a:buChar char="§"/>
            </a:pPr>
            <a:r>
              <a:rPr lang="en-US" sz="1200" dirty="0" smtClean="0">
                <a:solidFill>
                  <a:schemeClr val="bg1"/>
                </a:solidFill>
                <a:latin typeface="Bookman Old Style" panose="02050604050505020204" pitchFamily="18" charset="0"/>
                <a:ea typeface="MS PGothic" charset="0"/>
                <a:cs typeface="Arial"/>
              </a:rPr>
              <a:t>Noise</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Evolution</a:t>
            </a:r>
            <a:endParaRPr lang="en-US" sz="1200" dirty="0" smtClean="0">
              <a:solidFill>
                <a:schemeClr val="bg1"/>
              </a:solidFill>
              <a:latin typeface="Bookman Old Style" panose="02050604050505020204" pitchFamily="18" charset="0"/>
              <a:ea typeface="MS PGothic" charset="0"/>
              <a:cs typeface="Arial"/>
            </a:endParaRPr>
          </a:p>
          <a:p>
            <a:pPr algn="l"/>
            <a:r>
              <a:rPr lang="en-US" sz="1200" dirty="0" smtClean="0">
                <a:solidFill>
                  <a:schemeClr val="bg1"/>
                </a:solidFill>
                <a:latin typeface="Bookman Old Style" panose="02050604050505020204" pitchFamily="18" charset="0"/>
                <a:ea typeface="MS PGothic" charset="0"/>
                <a:cs typeface="Arial"/>
              </a:rPr>
              <a:t>Conclusion</a:t>
            </a:r>
          </a:p>
        </p:txBody>
      </p:sp>
      <p:sp>
        <p:nvSpPr>
          <p:cNvPr id="10" name="TextBox 9"/>
          <p:cNvSpPr txBox="1"/>
          <p:nvPr/>
        </p:nvSpPr>
        <p:spPr>
          <a:xfrm>
            <a:off x="5388864" y="348428"/>
            <a:ext cx="1972015" cy="369332"/>
          </a:xfrm>
          <a:prstGeom prst="rect">
            <a:avLst/>
          </a:prstGeom>
          <a:noFill/>
        </p:spPr>
        <p:txBody>
          <a:bodyPr wrap="none" rtlCol="0">
            <a:spAutoFit/>
          </a:bodyPr>
          <a:lstStyle/>
          <a:p>
            <a:r>
              <a:rPr lang="nl-NL" b="1" dirty="0" smtClean="0">
                <a:latin typeface="Bookman Old Style" panose="02050604050505020204" pitchFamily="18" charset="0"/>
              </a:rPr>
              <a:t>Attractor state</a:t>
            </a:r>
            <a:endParaRPr lang="nl-NL" b="1" dirty="0">
              <a:latin typeface="Bookman Old Style" panose="02050604050505020204" pitchFamily="18" charset="0"/>
            </a:endParaRPr>
          </a:p>
        </p:txBody>
      </p:sp>
    </p:spTree>
    <p:extLst>
      <p:ext uri="{BB962C8B-B14F-4D97-AF65-F5344CB8AC3E}">
        <p14:creationId xmlns:p14="http://schemas.microsoft.com/office/powerpoint/2010/main" val="4122464216"/>
      </p:ext>
    </p:extLst>
  </p:cSld>
  <p:clrMapOvr>
    <a:masterClrMapping/>
  </p:clrMapOvr>
  <p:timing>
    <p:tnLst>
      <p:par>
        <p:cTn id="1" dur="indefinite" restart="never" nodeType="tmRoot"/>
      </p:par>
    </p:tnLst>
  </p:timing>
</p:sld>
</file>

<file path=ppt/theme/theme1.xml><?xml version="1.0" encoding="utf-8"?>
<a:theme xmlns:a="http://schemas.openxmlformats.org/drawingml/2006/main" name="Standaardthema">
  <a:themeElements>
    <a:clrScheme name="Horizon">
      <a:dk1>
        <a:srgbClr val="000000"/>
      </a:dk1>
      <a:lt1>
        <a:srgbClr val="FFFFFF"/>
      </a:lt1>
      <a:dk2>
        <a:srgbClr val="1F2123"/>
      </a:dk2>
      <a:lt2>
        <a:srgbClr val="DC9E1F"/>
      </a:lt2>
      <a:accent1>
        <a:srgbClr val="7E97AD"/>
      </a:accent1>
      <a:accent2>
        <a:srgbClr val="CC8E60"/>
      </a:accent2>
      <a:accent3>
        <a:srgbClr val="7A6A60"/>
      </a:accent3>
      <a:accent4>
        <a:srgbClr val="B4936D"/>
      </a:accent4>
      <a:accent5>
        <a:srgbClr val="67787B"/>
      </a:accent5>
      <a:accent6>
        <a:srgbClr val="9D936F"/>
      </a:accent6>
      <a:hlink>
        <a:srgbClr val="646464"/>
      </a:hlink>
      <a:folHlink>
        <a:srgbClr val="969696"/>
      </a:folHlink>
    </a:clrScheme>
    <a:fontScheme name="Horizon">
      <a:maj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96000"/>
                <a:shade val="100000"/>
                <a:alpha val="100000"/>
                <a:satMod val="140000"/>
              </a:schemeClr>
            </a:gs>
            <a:gs pos="31000">
              <a:schemeClr val="phClr">
                <a:tint val="100000"/>
                <a:shade val="90000"/>
                <a:alpha val="100000"/>
              </a:schemeClr>
            </a:gs>
            <a:gs pos="100000">
              <a:schemeClr val="phClr">
                <a:tint val="100000"/>
                <a:shade val="80000"/>
                <a:alpha val="100000"/>
              </a:schemeClr>
            </a:gs>
          </a:gsLst>
          <a:lin ang="5400000" scaled="0"/>
        </a:gradFill>
        <a:gradFill rotWithShape="1">
          <a:gsLst>
            <a:gs pos="0">
              <a:schemeClr val="phClr">
                <a:tint val="96000"/>
                <a:shade val="100000"/>
                <a:alpha val="100000"/>
                <a:satMod val="180000"/>
              </a:schemeClr>
            </a:gs>
            <a:gs pos="41000">
              <a:schemeClr val="phClr">
                <a:tint val="100000"/>
                <a:shade val="100000"/>
                <a:alpha val="100000"/>
                <a:satMod val="150000"/>
              </a:schemeClr>
            </a:gs>
            <a:gs pos="100000">
              <a:schemeClr val="phClr">
                <a:tint val="100000"/>
                <a:shade val="65000"/>
                <a:alpha val="100000"/>
              </a:schemeClr>
            </a:gs>
          </a:gsLst>
          <a:path path="circle">
            <a:fillToRect l="50000" t="80000" r="100000" b="10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Standaardthema.thmx</Template>
  <TotalTime>2782</TotalTime>
  <Words>3117</Words>
  <Application>Microsoft Office PowerPoint</Application>
  <PresentationFormat>Custom</PresentationFormat>
  <Paragraphs>485</Paragraphs>
  <Slides>22</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ＭＳ Ｐゴシック</vt:lpstr>
      <vt:lpstr>ＭＳ Ｐゴシック</vt:lpstr>
      <vt:lpstr>Arial</vt:lpstr>
      <vt:lpstr>Bookman Old Style</vt:lpstr>
      <vt:lpstr>Calibri</vt:lpstr>
      <vt:lpstr>Tahoma</vt:lpstr>
      <vt:lpstr>Wingdings</vt:lpstr>
      <vt:lpstr>Standaardthema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Paul Ouwerkerk</dc:creator>
  <cp:lastModifiedBy>Marienne Faro</cp:lastModifiedBy>
  <cp:revision>95</cp:revision>
  <dcterms:created xsi:type="dcterms:W3CDTF">2015-03-11T20:01:43Z</dcterms:created>
  <dcterms:modified xsi:type="dcterms:W3CDTF">2016-07-28T15:52:22Z</dcterms:modified>
</cp:coreProperties>
</file>

<file path=docProps/thumbnail.jpeg>
</file>